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 id="2147483660" r:id="rId2"/>
    <p:sldMasterId id="2147483724" r:id="rId3"/>
    <p:sldMasterId id="2147483737" r:id="rId4"/>
    <p:sldMasterId id="2147483872" r:id="rId5"/>
    <p:sldMasterId id="2147483762" r:id="rId6"/>
  </p:sldMasterIdLst>
  <p:sldIdLst>
    <p:sldId id="256" r:id="rId7"/>
    <p:sldId id="257" r:id="rId8"/>
    <p:sldId id="258" r:id="rId9"/>
    <p:sldId id="259" r:id="rId10"/>
    <p:sldId id="265" r:id="rId11"/>
    <p:sldId id="266"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7" r:id="rId27"/>
    <p:sldId id="285" r:id="rId28"/>
    <p:sldId id="286"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A3A7D-1E1C-A36F-49A9-71CE5C99F57B}" v="6" dt="2021-04-08T03:57:01.663"/>
    <p1510:client id="{4CD6B89C-4F37-F2CC-8973-27BC576D506B}" v="275" dt="2021-04-06T14:56:04.533"/>
    <p1510:client id="{5477AD51-8FB5-4871-9A3C-4232572854F3}" v="515" dt="2021-03-31T17:01:06.560"/>
    <p1510:client id="{DC9667E7-6A49-6181-B2B5-E52D79770B15}" v="129" dt="2021-04-01T05:36:52.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microsoft.com/office/2015/10/relationships/revisionInfo" Target="revisionInfo.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14BE9D-9E5C-489D-82C6-3C58D968934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BF9AEAA-A5BD-4E14-81E4-0A310752306F}">
      <dgm:prSet/>
      <dgm:spPr/>
      <dgm:t>
        <a:bodyPr/>
        <a:lstStyle/>
        <a:p>
          <a:pPr rtl="0"/>
          <a:r>
            <a:rPr lang="en-US" dirty="0"/>
            <a:t>In this paper, we highlight the implementation of the de-facto standard Hadoop MapReduce </a:t>
          </a:r>
          <a:r>
            <a:rPr lang="en-US" dirty="0">
              <a:latin typeface="Gill Sans Nova"/>
            </a:rPr>
            <a:t>and the Apache</a:t>
          </a:r>
          <a:r>
            <a:rPr lang="en-US" dirty="0"/>
            <a:t> Spark framework .</a:t>
          </a:r>
        </a:p>
      </dgm:t>
    </dgm:pt>
    <dgm:pt modelId="{86C8FAAC-90B4-4B4E-A53E-CD8B528DC499}" type="parTrans" cxnId="{70EFD0B7-5F66-49BA-A1B2-BFEF52905650}">
      <dgm:prSet/>
      <dgm:spPr/>
      <dgm:t>
        <a:bodyPr/>
        <a:lstStyle/>
        <a:p>
          <a:endParaRPr lang="en-US"/>
        </a:p>
      </dgm:t>
    </dgm:pt>
    <dgm:pt modelId="{AF980BCA-5A80-477A-B7DA-932A3E7D8073}" type="sibTrans" cxnId="{70EFD0B7-5F66-49BA-A1B2-BFEF52905650}">
      <dgm:prSet/>
      <dgm:spPr/>
      <dgm:t>
        <a:bodyPr/>
        <a:lstStyle/>
        <a:p>
          <a:endParaRPr lang="en-US"/>
        </a:p>
      </dgm:t>
    </dgm:pt>
    <dgm:pt modelId="{1C0ECB1B-9EE1-43B1-8594-20CC8D557BBC}">
      <dgm:prSet/>
      <dgm:spPr/>
      <dgm:t>
        <a:bodyPr/>
        <a:lstStyle/>
        <a:p>
          <a:pPr rtl="0"/>
          <a:r>
            <a:rPr lang="en-US" dirty="0"/>
            <a:t>Thereafter, we conduct experimental simulations to analyze a real-time data stream using Spark and Hadoop.</a:t>
          </a:r>
          <a:r>
            <a:rPr lang="en-US" dirty="0">
              <a:latin typeface="Gill Sans Nova"/>
            </a:rPr>
            <a:t> </a:t>
          </a:r>
          <a:endParaRPr lang="en-US" dirty="0"/>
        </a:p>
      </dgm:t>
    </dgm:pt>
    <dgm:pt modelId="{739A3AFD-9BB6-47E2-9077-143374EFCE12}" type="parTrans" cxnId="{59E31719-726A-4DA2-8971-8414E8CAD166}">
      <dgm:prSet/>
      <dgm:spPr/>
      <dgm:t>
        <a:bodyPr/>
        <a:lstStyle/>
        <a:p>
          <a:endParaRPr lang="en-US"/>
        </a:p>
      </dgm:t>
    </dgm:pt>
    <dgm:pt modelId="{26A089D2-9518-483E-8629-55DC9A502C59}" type="sibTrans" cxnId="{59E31719-726A-4DA2-8971-8414E8CAD166}">
      <dgm:prSet/>
      <dgm:spPr/>
      <dgm:t>
        <a:bodyPr/>
        <a:lstStyle/>
        <a:p>
          <a:endParaRPr lang="en-US"/>
        </a:p>
      </dgm:t>
    </dgm:pt>
    <dgm:pt modelId="{C5B9171B-CF3A-4BC7-9241-558CD0148750}">
      <dgm:prSet/>
      <dgm:spPr/>
      <dgm:t>
        <a:bodyPr/>
        <a:lstStyle/>
        <a:p>
          <a:pPr rtl="0"/>
          <a:r>
            <a:rPr lang="en-US" dirty="0">
              <a:latin typeface="Gill Sans Nova"/>
            </a:rPr>
            <a:t>Comparison</a:t>
          </a:r>
          <a:r>
            <a:rPr lang="en-US" dirty="0"/>
            <a:t> of the two implementations in terms of architecture and performance with a discussion to feature the results of simulations</a:t>
          </a:r>
          <a:r>
            <a:rPr lang="en-US" dirty="0">
              <a:latin typeface="Gill Sans Nova"/>
            </a:rPr>
            <a:t> is done</a:t>
          </a:r>
          <a:r>
            <a:rPr lang="en-US" dirty="0"/>
            <a:t>.</a:t>
          </a:r>
          <a:r>
            <a:rPr lang="en-US" dirty="0">
              <a:latin typeface="Gill Sans Nova"/>
            </a:rPr>
            <a:t> </a:t>
          </a:r>
          <a:endParaRPr lang="en-US" dirty="0"/>
        </a:p>
      </dgm:t>
    </dgm:pt>
    <dgm:pt modelId="{A9862CC7-CE4F-4AE0-8037-65ECB1D4C526}" type="parTrans" cxnId="{241F77BD-8328-4816-83FF-6390C90B6944}">
      <dgm:prSet/>
      <dgm:spPr/>
      <dgm:t>
        <a:bodyPr/>
        <a:lstStyle/>
        <a:p>
          <a:endParaRPr lang="en-US"/>
        </a:p>
      </dgm:t>
    </dgm:pt>
    <dgm:pt modelId="{8849F44D-C1EC-491F-9C71-FE494A613FC7}" type="sibTrans" cxnId="{241F77BD-8328-4816-83FF-6390C90B6944}">
      <dgm:prSet/>
      <dgm:spPr/>
      <dgm:t>
        <a:bodyPr/>
        <a:lstStyle/>
        <a:p>
          <a:endParaRPr lang="en-US"/>
        </a:p>
      </dgm:t>
    </dgm:pt>
    <dgm:pt modelId="{A2EEC554-925F-4A58-B4C7-714E93A73F79}">
      <dgm:prSet/>
      <dgm:spPr/>
      <dgm:t>
        <a:bodyPr/>
        <a:lstStyle/>
        <a:p>
          <a:pPr rtl="0"/>
          <a:r>
            <a:rPr lang="en-US" dirty="0">
              <a:latin typeface="Gill Sans Nova"/>
            </a:rPr>
            <a:t>Drawbacks of using</a:t>
          </a:r>
          <a:r>
            <a:rPr lang="en-US" dirty="0"/>
            <a:t> Hadoop for real-time processing</a:t>
          </a:r>
          <a:r>
            <a:rPr lang="en-US" dirty="0">
              <a:latin typeface="Gill Sans Nova"/>
            </a:rPr>
            <a:t> are discussed</a:t>
          </a:r>
          <a:r>
            <a:rPr lang="en-US" dirty="0"/>
            <a:t>.  </a:t>
          </a:r>
        </a:p>
      </dgm:t>
    </dgm:pt>
    <dgm:pt modelId="{129DD8DD-4D0E-4005-9A22-6AA943ED1B71}" type="parTrans" cxnId="{4492119E-640A-459D-8BD9-6782745B943A}">
      <dgm:prSet/>
      <dgm:spPr/>
      <dgm:t>
        <a:bodyPr/>
        <a:lstStyle/>
        <a:p>
          <a:endParaRPr lang="en-US"/>
        </a:p>
      </dgm:t>
    </dgm:pt>
    <dgm:pt modelId="{E9405A60-B552-47B4-BED2-D2677D909B11}" type="sibTrans" cxnId="{4492119E-640A-459D-8BD9-6782745B943A}">
      <dgm:prSet/>
      <dgm:spPr/>
      <dgm:t>
        <a:bodyPr/>
        <a:lstStyle/>
        <a:p>
          <a:endParaRPr lang="en-US"/>
        </a:p>
      </dgm:t>
    </dgm:pt>
    <dgm:pt modelId="{8CC39073-9948-4ADF-B398-BD83B066BF8E}" type="pres">
      <dgm:prSet presAssocID="{1F14BE9D-9E5C-489D-82C6-3C58D968934E}" presName="linear" presStyleCnt="0">
        <dgm:presLayoutVars>
          <dgm:animLvl val="lvl"/>
          <dgm:resizeHandles val="exact"/>
        </dgm:presLayoutVars>
      </dgm:prSet>
      <dgm:spPr/>
    </dgm:pt>
    <dgm:pt modelId="{35D8A985-7289-452C-953A-68FC2F603508}" type="pres">
      <dgm:prSet presAssocID="{7BF9AEAA-A5BD-4E14-81E4-0A310752306F}" presName="parentText" presStyleLbl="node1" presStyleIdx="0" presStyleCnt="4">
        <dgm:presLayoutVars>
          <dgm:chMax val="0"/>
          <dgm:bulletEnabled val="1"/>
        </dgm:presLayoutVars>
      </dgm:prSet>
      <dgm:spPr/>
    </dgm:pt>
    <dgm:pt modelId="{DF3E66C1-2C14-4C2F-A62B-D9F4F943BF8B}" type="pres">
      <dgm:prSet presAssocID="{AF980BCA-5A80-477A-B7DA-932A3E7D8073}" presName="spacer" presStyleCnt="0"/>
      <dgm:spPr/>
    </dgm:pt>
    <dgm:pt modelId="{53C52267-578E-4CD6-9945-70FE4CBC6D43}" type="pres">
      <dgm:prSet presAssocID="{1C0ECB1B-9EE1-43B1-8594-20CC8D557BBC}" presName="parentText" presStyleLbl="node1" presStyleIdx="1" presStyleCnt="4">
        <dgm:presLayoutVars>
          <dgm:chMax val="0"/>
          <dgm:bulletEnabled val="1"/>
        </dgm:presLayoutVars>
      </dgm:prSet>
      <dgm:spPr/>
    </dgm:pt>
    <dgm:pt modelId="{B90CD833-602D-4473-ADD6-AA5F7FEEC51A}" type="pres">
      <dgm:prSet presAssocID="{26A089D2-9518-483E-8629-55DC9A502C59}" presName="spacer" presStyleCnt="0"/>
      <dgm:spPr/>
    </dgm:pt>
    <dgm:pt modelId="{B88CBA8F-3064-418D-BC72-E15139FB2D21}" type="pres">
      <dgm:prSet presAssocID="{C5B9171B-CF3A-4BC7-9241-558CD0148750}" presName="parentText" presStyleLbl="node1" presStyleIdx="2" presStyleCnt="4">
        <dgm:presLayoutVars>
          <dgm:chMax val="0"/>
          <dgm:bulletEnabled val="1"/>
        </dgm:presLayoutVars>
      </dgm:prSet>
      <dgm:spPr/>
    </dgm:pt>
    <dgm:pt modelId="{E1DA4C09-C4DF-43A0-BF54-49BC3B852260}" type="pres">
      <dgm:prSet presAssocID="{8849F44D-C1EC-491F-9C71-FE494A613FC7}" presName="spacer" presStyleCnt="0"/>
      <dgm:spPr/>
    </dgm:pt>
    <dgm:pt modelId="{E97F627A-D0FC-450C-849E-CBCA4A497F61}" type="pres">
      <dgm:prSet presAssocID="{A2EEC554-925F-4A58-B4C7-714E93A73F79}" presName="parentText" presStyleLbl="node1" presStyleIdx="3" presStyleCnt="4">
        <dgm:presLayoutVars>
          <dgm:chMax val="0"/>
          <dgm:bulletEnabled val="1"/>
        </dgm:presLayoutVars>
      </dgm:prSet>
      <dgm:spPr/>
    </dgm:pt>
  </dgm:ptLst>
  <dgm:cxnLst>
    <dgm:cxn modelId="{56AA3708-13FF-438C-A128-E3BC7088BA6B}" type="presOf" srcId="{7BF9AEAA-A5BD-4E14-81E4-0A310752306F}" destId="{35D8A985-7289-452C-953A-68FC2F603508}" srcOrd="0" destOrd="0" presId="urn:microsoft.com/office/officeart/2005/8/layout/vList2"/>
    <dgm:cxn modelId="{59E31719-726A-4DA2-8971-8414E8CAD166}" srcId="{1F14BE9D-9E5C-489D-82C6-3C58D968934E}" destId="{1C0ECB1B-9EE1-43B1-8594-20CC8D557BBC}" srcOrd="1" destOrd="0" parTransId="{739A3AFD-9BB6-47E2-9077-143374EFCE12}" sibTransId="{26A089D2-9518-483E-8629-55DC9A502C59}"/>
    <dgm:cxn modelId="{9492283A-FB34-4899-AC77-CE18DA1E49D8}" type="presOf" srcId="{1C0ECB1B-9EE1-43B1-8594-20CC8D557BBC}" destId="{53C52267-578E-4CD6-9945-70FE4CBC6D43}" srcOrd="0" destOrd="0" presId="urn:microsoft.com/office/officeart/2005/8/layout/vList2"/>
    <dgm:cxn modelId="{46ADDC69-6BBB-42EC-A6B4-7752E4A09BE1}" type="presOf" srcId="{1F14BE9D-9E5C-489D-82C6-3C58D968934E}" destId="{8CC39073-9948-4ADF-B398-BD83B066BF8E}" srcOrd="0" destOrd="0" presId="urn:microsoft.com/office/officeart/2005/8/layout/vList2"/>
    <dgm:cxn modelId="{8BF2758F-01AE-4EBC-A414-AA4B9F157319}" type="presOf" srcId="{A2EEC554-925F-4A58-B4C7-714E93A73F79}" destId="{E97F627A-D0FC-450C-849E-CBCA4A497F61}" srcOrd="0" destOrd="0" presId="urn:microsoft.com/office/officeart/2005/8/layout/vList2"/>
    <dgm:cxn modelId="{4492119E-640A-459D-8BD9-6782745B943A}" srcId="{1F14BE9D-9E5C-489D-82C6-3C58D968934E}" destId="{A2EEC554-925F-4A58-B4C7-714E93A73F79}" srcOrd="3" destOrd="0" parTransId="{129DD8DD-4D0E-4005-9A22-6AA943ED1B71}" sibTransId="{E9405A60-B552-47B4-BED2-D2677D909B11}"/>
    <dgm:cxn modelId="{70EFD0B7-5F66-49BA-A1B2-BFEF52905650}" srcId="{1F14BE9D-9E5C-489D-82C6-3C58D968934E}" destId="{7BF9AEAA-A5BD-4E14-81E4-0A310752306F}" srcOrd="0" destOrd="0" parTransId="{86C8FAAC-90B4-4B4E-A53E-CD8B528DC499}" sibTransId="{AF980BCA-5A80-477A-B7DA-932A3E7D8073}"/>
    <dgm:cxn modelId="{241F77BD-8328-4816-83FF-6390C90B6944}" srcId="{1F14BE9D-9E5C-489D-82C6-3C58D968934E}" destId="{C5B9171B-CF3A-4BC7-9241-558CD0148750}" srcOrd="2" destOrd="0" parTransId="{A9862CC7-CE4F-4AE0-8037-65ECB1D4C526}" sibTransId="{8849F44D-C1EC-491F-9C71-FE494A613FC7}"/>
    <dgm:cxn modelId="{AE829FE2-735E-4E9B-A1BD-0120AE4469E5}" type="presOf" srcId="{C5B9171B-CF3A-4BC7-9241-558CD0148750}" destId="{B88CBA8F-3064-418D-BC72-E15139FB2D21}" srcOrd="0" destOrd="0" presId="urn:microsoft.com/office/officeart/2005/8/layout/vList2"/>
    <dgm:cxn modelId="{ADDA984C-3BAD-4CDC-80AA-654AE173C90B}" type="presParOf" srcId="{8CC39073-9948-4ADF-B398-BD83B066BF8E}" destId="{35D8A985-7289-452C-953A-68FC2F603508}" srcOrd="0" destOrd="0" presId="urn:microsoft.com/office/officeart/2005/8/layout/vList2"/>
    <dgm:cxn modelId="{62BBF4EC-CB46-40BD-9384-661816F36CFB}" type="presParOf" srcId="{8CC39073-9948-4ADF-B398-BD83B066BF8E}" destId="{DF3E66C1-2C14-4C2F-A62B-D9F4F943BF8B}" srcOrd="1" destOrd="0" presId="urn:microsoft.com/office/officeart/2005/8/layout/vList2"/>
    <dgm:cxn modelId="{A6811B5D-E896-4752-A739-AE6F05F04B55}" type="presParOf" srcId="{8CC39073-9948-4ADF-B398-BD83B066BF8E}" destId="{53C52267-578E-4CD6-9945-70FE4CBC6D43}" srcOrd="2" destOrd="0" presId="urn:microsoft.com/office/officeart/2005/8/layout/vList2"/>
    <dgm:cxn modelId="{019B78F9-1CC8-4EC4-B977-618E28CB4EB8}" type="presParOf" srcId="{8CC39073-9948-4ADF-B398-BD83B066BF8E}" destId="{B90CD833-602D-4473-ADD6-AA5F7FEEC51A}" srcOrd="3" destOrd="0" presId="urn:microsoft.com/office/officeart/2005/8/layout/vList2"/>
    <dgm:cxn modelId="{1CFA4DC0-2FD3-4861-B81E-86889938818F}" type="presParOf" srcId="{8CC39073-9948-4ADF-B398-BD83B066BF8E}" destId="{B88CBA8F-3064-418D-BC72-E15139FB2D21}" srcOrd="4" destOrd="0" presId="urn:microsoft.com/office/officeart/2005/8/layout/vList2"/>
    <dgm:cxn modelId="{CAE8B990-18E5-4395-A3ED-20464F417921}" type="presParOf" srcId="{8CC39073-9948-4ADF-B398-BD83B066BF8E}" destId="{E1DA4C09-C4DF-43A0-BF54-49BC3B852260}" srcOrd="5" destOrd="0" presId="urn:microsoft.com/office/officeart/2005/8/layout/vList2"/>
    <dgm:cxn modelId="{B416A3A9-EE65-4857-8A4C-6CE90C7CF41A}" type="presParOf" srcId="{8CC39073-9948-4ADF-B398-BD83B066BF8E}" destId="{E97F627A-D0FC-450C-849E-CBCA4A497F6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8A985-7289-452C-953A-68FC2F603508}">
      <dsp:nvSpPr>
        <dsp:cNvPr id="0" name=""/>
        <dsp:cNvSpPr/>
      </dsp:nvSpPr>
      <dsp:spPr>
        <a:xfrm>
          <a:off x="0" y="55374"/>
          <a:ext cx="6503076" cy="12162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t>In this paper, we highlight the implementation of the de-facto standard Hadoop MapReduce </a:t>
          </a:r>
          <a:r>
            <a:rPr lang="en-US" sz="2100" kern="1200" dirty="0">
              <a:latin typeface="Gill Sans Nova"/>
            </a:rPr>
            <a:t>and the Apache</a:t>
          </a:r>
          <a:r>
            <a:rPr lang="en-US" sz="2100" kern="1200" dirty="0"/>
            <a:t> Spark framework .</a:t>
          </a:r>
        </a:p>
      </dsp:txBody>
      <dsp:txXfrm>
        <a:off x="59371" y="114745"/>
        <a:ext cx="6384334" cy="1097473"/>
      </dsp:txXfrm>
    </dsp:sp>
    <dsp:sp modelId="{53C52267-578E-4CD6-9945-70FE4CBC6D43}">
      <dsp:nvSpPr>
        <dsp:cNvPr id="0" name=""/>
        <dsp:cNvSpPr/>
      </dsp:nvSpPr>
      <dsp:spPr>
        <a:xfrm>
          <a:off x="0" y="1332069"/>
          <a:ext cx="6503076" cy="1216215"/>
        </a:xfrm>
        <a:prstGeom prst="roundRect">
          <a:avLst/>
        </a:prstGeom>
        <a:solidFill>
          <a:schemeClr val="accent5">
            <a:hueOff val="-504767"/>
            <a:satOff val="-880"/>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t>Thereafter, we conduct experimental simulations to analyze a real-time data stream using Spark and Hadoop.</a:t>
          </a:r>
          <a:r>
            <a:rPr lang="en-US" sz="2100" kern="1200" dirty="0">
              <a:latin typeface="Gill Sans Nova"/>
            </a:rPr>
            <a:t> </a:t>
          </a:r>
          <a:endParaRPr lang="en-US" sz="2100" kern="1200" dirty="0"/>
        </a:p>
      </dsp:txBody>
      <dsp:txXfrm>
        <a:off x="59371" y="1391440"/>
        <a:ext cx="6384334" cy="1097473"/>
      </dsp:txXfrm>
    </dsp:sp>
    <dsp:sp modelId="{B88CBA8F-3064-418D-BC72-E15139FB2D21}">
      <dsp:nvSpPr>
        <dsp:cNvPr id="0" name=""/>
        <dsp:cNvSpPr/>
      </dsp:nvSpPr>
      <dsp:spPr>
        <a:xfrm>
          <a:off x="0" y="2608764"/>
          <a:ext cx="6503076" cy="1216215"/>
        </a:xfrm>
        <a:prstGeom prst="roundRect">
          <a:avLst/>
        </a:prstGeom>
        <a:solidFill>
          <a:schemeClr val="accent5">
            <a:hueOff val="-1009533"/>
            <a:satOff val="-1761"/>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Gill Sans Nova"/>
            </a:rPr>
            <a:t>Comparison</a:t>
          </a:r>
          <a:r>
            <a:rPr lang="en-US" sz="2100" kern="1200" dirty="0"/>
            <a:t> of the two implementations in terms of architecture and performance with a discussion to feature the results of simulations</a:t>
          </a:r>
          <a:r>
            <a:rPr lang="en-US" sz="2100" kern="1200" dirty="0">
              <a:latin typeface="Gill Sans Nova"/>
            </a:rPr>
            <a:t> is done</a:t>
          </a:r>
          <a:r>
            <a:rPr lang="en-US" sz="2100" kern="1200" dirty="0"/>
            <a:t>.</a:t>
          </a:r>
          <a:r>
            <a:rPr lang="en-US" sz="2100" kern="1200" dirty="0">
              <a:latin typeface="Gill Sans Nova"/>
            </a:rPr>
            <a:t> </a:t>
          </a:r>
          <a:endParaRPr lang="en-US" sz="2100" kern="1200" dirty="0"/>
        </a:p>
      </dsp:txBody>
      <dsp:txXfrm>
        <a:off x="59371" y="2668135"/>
        <a:ext cx="6384334" cy="1097473"/>
      </dsp:txXfrm>
    </dsp:sp>
    <dsp:sp modelId="{E97F627A-D0FC-450C-849E-CBCA4A497F61}">
      <dsp:nvSpPr>
        <dsp:cNvPr id="0" name=""/>
        <dsp:cNvSpPr/>
      </dsp:nvSpPr>
      <dsp:spPr>
        <a:xfrm>
          <a:off x="0" y="3885459"/>
          <a:ext cx="6503076" cy="1216215"/>
        </a:xfrm>
        <a:prstGeom prst="roundRect">
          <a:avLst/>
        </a:prstGeom>
        <a:solidFill>
          <a:schemeClr val="accent5">
            <a:hueOff val="-1514300"/>
            <a:satOff val="-2641"/>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Gill Sans Nova"/>
            </a:rPr>
            <a:t>Drawbacks of using</a:t>
          </a:r>
          <a:r>
            <a:rPr lang="en-US" sz="2100" kern="1200" dirty="0"/>
            <a:t> Hadoop for real-time processing</a:t>
          </a:r>
          <a:r>
            <a:rPr lang="en-US" sz="2100" kern="1200" dirty="0">
              <a:latin typeface="Gill Sans Nova"/>
            </a:rPr>
            <a:t> are discussed</a:t>
          </a:r>
          <a:r>
            <a:rPr lang="en-US" sz="2100" kern="1200" dirty="0"/>
            <a:t>.  </a:t>
          </a:r>
        </a:p>
      </dsp:txBody>
      <dsp:txXfrm>
        <a:off x="59371" y="3944830"/>
        <a:ext cx="6384334" cy="109747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5/2/2021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27104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5/2/2021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3501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5/2/2021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52548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202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723794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523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53388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5/2/2021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2108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5/2/2021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075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5/2/2021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556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351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5/2/2021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5479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5/2/2021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1551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5/2/2021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4177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5/2/2021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49071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5/2/2021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5156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5/2/2021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0252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5/2/2021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0154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5/2/2021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383298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454643376"/>
      </p:ext>
    </p:extLst>
  </p:cSld>
  <p:clrMap bg1="lt1" tx1="dk1" bg2="lt2" tx2="dk2" accent1="accent1" accent2="accent2" accent3="accent3" accent4="accent4" accent5="accent5" accent6="accent6" hlink="hlink" folHlink="folHlink"/>
  <p:sldLayoutIdLst>
    <p:sldLayoutId id="2147483723" r:id="rId1"/>
    <p:sldLayoutId id="2147483722" r:id="rId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85050570"/>
      </p:ext>
    </p:extLst>
  </p:cSld>
  <p:clrMap bg1="lt1" tx1="dk1" bg2="lt2" tx2="dk2" accent1="accent1" accent2="accent2" accent3="accent3" accent4="accent4" accent5="accent5" accent6="accent6" hlink="hlink" folHlink="folHlink"/>
  <p:sldLayoutIdLst>
    <p:sldLayoutId id="2147483736" r:id="rId1"/>
    <p:sldLayoutId id="2147483735" r:id="rId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5/2/2021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314369866"/>
      </p:ext>
    </p:extLst>
  </p:cSld>
  <p:clrMap bg1="lt1" tx1="dk1" bg2="lt2" tx2="dk2" accent1="accent1" accent2="accent2" accent3="accent3" accent4="accent4" accent5="accent5" accent6="accent6" hlink="hlink" folHlink="folHlink"/>
  <p:sldLayoutIdLst>
    <p:sldLayoutId id="2147483868" r:id="rId1"/>
    <p:sldLayoutId id="2147483867" r:id="rId2"/>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23917086"/>
      </p:ext>
    </p:extLst>
  </p:cSld>
  <p:clrMap bg1="lt1" tx1="dk1" bg2="lt2" tx2="dk2" accent1="accent1" accent2="accent2" accent3="accent3" accent4="accent4" accent5="accent5" accent6="accent6" hlink="hlink" folHlink="folHlink"/>
  <p:sldLayoutIdLst>
    <p:sldLayoutId id="2147483757" r:id="rId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versity.org/wiki/Computer_Software" TargetMode="External"/><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hyperlink" Target="https://creativecommons.org/licenses/by-sa/3.0/"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www.juku.it/en/big-data-lakes-too-many-ponds-thats-the-problem/" TargetMode="External"/><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www.allwhitebackground.com/powerpoint-background.html"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singularityhub.com/2018/04/26/how-larger-organizations-can-embrace-innovation-in-digital-health/" TargetMode="External"/><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hyperlink" Target="https://creativecommons.org/licenses/by-nd/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the-data-experience/building-a-data-pipeline-from-scratch-32b712cfb1db" TargetMode="External"/><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81" name="Picture 3">
            <a:extLst>
              <a:ext uri="{FF2B5EF4-FFF2-40B4-BE49-F238E27FC236}">
                <a16:creationId xmlns:a16="http://schemas.microsoft.com/office/drawing/2014/main" id="{0109B8A4-CF85-4202-8603-36595938415F}"/>
              </a:ext>
            </a:extLst>
          </p:cNvPr>
          <p:cNvPicPr>
            <a:picLocks noChangeAspect="1"/>
          </p:cNvPicPr>
          <p:nvPr/>
        </p:nvPicPr>
        <p:blipFill rotWithShape="1">
          <a:blip r:embed="rId2">
            <a:alphaModFix amt="40000"/>
          </a:blip>
          <a:srcRect t="7564" r="6" b="1995"/>
          <a:stretch/>
        </p:blipFill>
        <p:spPr>
          <a:xfrm>
            <a:off x="1525" y="10"/>
            <a:ext cx="12188951" cy="6857990"/>
          </a:xfrm>
          <a:prstGeom prst="rect">
            <a:avLst/>
          </a:prstGeom>
        </p:spPr>
      </p:pic>
      <p:grpSp>
        <p:nvGrpSpPr>
          <p:cNvPr id="88"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89" name="Oval 8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1767476" y="1000885"/>
            <a:ext cx="8653999" cy="2387600"/>
          </a:xfrm>
        </p:spPr>
        <p:txBody>
          <a:bodyPr>
            <a:normAutofit/>
          </a:bodyPr>
          <a:lstStyle/>
          <a:p>
            <a:r>
              <a:rPr lang="en-US">
                <a:solidFill>
                  <a:srgbClr val="FFFFFF"/>
                </a:solidFill>
                <a:cs typeface="Calibri Light"/>
              </a:rPr>
              <a:t>Real-Time Data Analysis Using Spark and Hadoop</a:t>
            </a:r>
            <a:endParaRPr lang="en-US">
              <a:solidFill>
                <a:srgbClr val="FFFFFF"/>
              </a:solidFill>
            </a:endParaRPr>
          </a:p>
        </p:txBody>
      </p:sp>
      <p:sp>
        <p:nvSpPr>
          <p:cNvPr id="3" name="Subtitle 2"/>
          <p:cNvSpPr>
            <a:spLocks noGrp="1"/>
          </p:cNvSpPr>
          <p:nvPr>
            <p:ph type="subTitle" idx="1"/>
          </p:nvPr>
        </p:nvSpPr>
        <p:spPr>
          <a:xfrm>
            <a:off x="2562606" y="3602038"/>
            <a:ext cx="7063739" cy="385763"/>
          </a:xfrm>
        </p:spPr>
        <p:txBody>
          <a:bodyPr vert="horz" lIns="91440" tIns="45720" rIns="91440" bIns="45720" rtlCol="0" anchor="t">
            <a:normAutofit/>
          </a:bodyPr>
          <a:lstStyle/>
          <a:p>
            <a:r>
              <a:rPr lang="en-US" sz="1800" dirty="0">
                <a:solidFill>
                  <a:srgbClr val="FFFFFF"/>
                </a:solidFill>
                <a:cs typeface="Calibri"/>
              </a:rPr>
              <a:t>Written By: </a:t>
            </a:r>
            <a:r>
              <a:rPr lang="en-US" sz="1800" dirty="0">
                <a:solidFill>
                  <a:srgbClr val="FFFFFF"/>
                </a:solidFill>
                <a:ea typeface="+mn-lt"/>
                <a:cs typeface="+mn-lt"/>
              </a:rPr>
              <a:t>Khadija Aziz, Dounia </a:t>
            </a:r>
            <a:r>
              <a:rPr lang="en-US" sz="1800" dirty="0" err="1">
                <a:solidFill>
                  <a:srgbClr val="FFFFFF"/>
                </a:solidFill>
                <a:ea typeface="+mn-lt"/>
                <a:cs typeface="+mn-lt"/>
              </a:rPr>
              <a:t>Zaidouni</a:t>
            </a:r>
            <a:r>
              <a:rPr lang="en-US" sz="1800" dirty="0">
                <a:solidFill>
                  <a:srgbClr val="FFFFFF"/>
                </a:solidFill>
                <a:ea typeface="+mn-lt"/>
                <a:cs typeface="+mn-lt"/>
              </a:rPr>
              <a:t>, Mostafa </a:t>
            </a:r>
            <a:r>
              <a:rPr lang="en-US" sz="1800" dirty="0" err="1">
                <a:solidFill>
                  <a:srgbClr val="FFFFFF"/>
                </a:solidFill>
                <a:ea typeface="+mn-lt"/>
                <a:cs typeface="+mn-lt"/>
              </a:rPr>
              <a:t>Bellafkih</a:t>
            </a:r>
            <a:endParaRPr lang="en-US" sz="1800" dirty="0">
              <a:solidFill>
                <a:srgbClr val="FFFFFF"/>
              </a:solidFill>
              <a:ea typeface="+mn-lt"/>
              <a:cs typeface="+mn-lt"/>
            </a:endParaRPr>
          </a:p>
          <a:p>
            <a:endParaRPr lang="en-US" sz="3500" b="1" dirty="0">
              <a:solidFill>
                <a:srgbClr val="FFFFFF"/>
              </a:solidFill>
              <a:cs typeface="Calibri"/>
            </a:endParaRPr>
          </a:p>
          <a:p>
            <a:endParaRPr lang="en-US" sz="3500" b="1" dirty="0">
              <a:solidFill>
                <a:srgbClr val="FFFFFF"/>
              </a:solidFill>
              <a:cs typeface="Calibri"/>
            </a:endParaRPr>
          </a:p>
        </p:txBody>
      </p:sp>
      <p:sp>
        <p:nvSpPr>
          <p:cNvPr id="10" name="TextBox 9">
            <a:extLst>
              <a:ext uri="{FF2B5EF4-FFF2-40B4-BE49-F238E27FC236}">
                <a16:creationId xmlns:a16="http://schemas.microsoft.com/office/drawing/2014/main" id="{99CC538E-B75D-4614-83D7-F191D8606C38}"/>
              </a:ext>
            </a:extLst>
          </p:cNvPr>
          <p:cNvSpPr txBox="1"/>
          <p:nvPr/>
        </p:nvSpPr>
        <p:spPr>
          <a:xfrm>
            <a:off x="6612834" y="4890051"/>
            <a:ext cx="483041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 </a:t>
            </a:r>
            <a:r>
              <a:rPr lang="en-US" sz="3200" b="1" dirty="0">
                <a:solidFill>
                  <a:srgbClr val="FFFFFF"/>
                </a:solidFill>
              </a:rPr>
              <a:t>VAISHNAVI</a:t>
            </a:r>
            <a:r>
              <a:rPr lang="en-US" sz="3200" b="1" dirty="0">
                <a:solidFill>
                  <a:srgbClr val="FFFFFF"/>
                </a:solidFill>
                <a:ea typeface="+mn-lt"/>
                <a:cs typeface="+mn-lt"/>
              </a:rPr>
              <a:t> PATIL B3 1911102</a:t>
            </a:r>
            <a:endParaRPr lang="en-US" sz="3200"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8D3E00-1217-46B1-841C-9E2C1E16B0E3}"/>
              </a:ext>
            </a:extLst>
          </p:cNvPr>
          <p:cNvSpPr>
            <a:spLocks noGrp="1"/>
          </p:cNvSpPr>
          <p:nvPr>
            <p:ph type="title"/>
          </p:nvPr>
        </p:nvSpPr>
        <p:spPr>
          <a:xfrm>
            <a:off x="4108533" y="1084521"/>
            <a:ext cx="3974935" cy="753956"/>
          </a:xfrm>
        </p:spPr>
        <p:txBody>
          <a:bodyPr anchor="b">
            <a:normAutofit fontScale="90000"/>
          </a:bodyPr>
          <a:lstStyle/>
          <a:p>
            <a:pPr algn="ctr"/>
            <a:r>
              <a:rPr lang="en-US" sz="2800" b="1" dirty="0">
                <a:solidFill>
                  <a:schemeClr val="bg1">
                    <a:alpha val="60000"/>
                  </a:schemeClr>
                </a:solidFill>
                <a:cs typeface="Calibri Light"/>
              </a:rPr>
              <a:t>MAPREDUCE TASKS IN SPARK</a:t>
            </a:r>
            <a:endParaRPr lang="en-US" sz="2800" b="1" dirty="0">
              <a:solidFill>
                <a:schemeClr val="bg1">
                  <a:alpha val="60000"/>
                </a:schemeClr>
              </a:solidFill>
            </a:endParaRPr>
          </a:p>
        </p:txBody>
      </p:sp>
      <p:pic>
        <p:nvPicPr>
          <p:cNvPr id="5" name="Picture 5" descr="A picture containing chart&#10;&#10;Description automatically generated">
            <a:extLst>
              <a:ext uri="{FF2B5EF4-FFF2-40B4-BE49-F238E27FC236}">
                <a16:creationId xmlns:a16="http://schemas.microsoft.com/office/drawing/2014/main" id="{F9D01F18-8B02-42AB-A58C-752202E186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151" r="28636" b="-1"/>
          <a:stretch/>
        </p:blipFill>
        <p:spPr>
          <a:xfrm>
            <a:off x="680483" y="685795"/>
            <a:ext cx="2931299" cy="5486400"/>
          </a:xfrm>
          <a:prstGeom prst="rect">
            <a:avLst/>
          </a:prstGeom>
        </p:spPr>
      </p:pic>
      <p:sp>
        <p:nvSpPr>
          <p:cNvPr id="3" name="Content Placeholder 2">
            <a:extLst>
              <a:ext uri="{FF2B5EF4-FFF2-40B4-BE49-F238E27FC236}">
                <a16:creationId xmlns:a16="http://schemas.microsoft.com/office/drawing/2014/main" id="{BF00D43E-5694-4033-83D3-6C97CAB653A0}"/>
              </a:ext>
            </a:extLst>
          </p:cNvPr>
          <p:cNvSpPr>
            <a:spLocks noGrp="1"/>
          </p:cNvSpPr>
          <p:nvPr>
            <p:ph idx="1"/>
          </p:nvPr>
        </p:nvSpPr>
        <p:spPr>
          <a:xfrm>
            <a:off x="4107712" y="2224739"/>
            <a:ext cx="3976577" cy="3635443"/>
          </a:xfrm>
        </p:spPr>
        <p:txBody>
          <a:bodyPr vert="horz" lIns="91440" tIns="45720" rIns="91440" bIns="45720" rtlCol="0" anchor="t">
            <a:noAutofit/>
          </a:bodyPr>
          <a:lstStyle/>
          <a:p>
            <a:pPr algn="ctr"/>
            <a:r>
              <a:rPr lang="en-US" sz="1800" dirty="0">
                <a:solidFill>
                  <a:schemeClr val="bg1"/>
                </a:solidFill>
                <a:ea typeface="+mn-lt"/>
                <a:cs typeface="+mn-lt"/>
              </a:rPr>
              <a:t>Although Spark is not a MapReduce framework, it can perform similar operations</a:t>
            </a:r>
            <a:endParaRPr lang="en-US" sz="1800" dirty="0">
              <a:solidFill>
                <a:schemeClr val="bg1"/>
              </a:solidFill>
              <a:cs typeface="Calibri" panose="020F0502020204030204"/>
            </a:endParaRPr>
          </a:p>
          <a:p>
            <a:pPr algn="ctr"/>
            <a:r>
              <a:rPr lang="en-US" sz="1800" dirty="0">
                <a:solidFill>
                  <a:schemeClr val="bg1"/>
                </a:solidFill>
                <a:ea typeface="+mn-lt"/>
                <a:cs typeface="+mn-lt"/>
              </a:rPr>
              <a:t>Writing the output of the Map phase in the OS buffer cache  </a:t>
            </a:r>
            <a:endParaRPr lang="en-US" sz="1800" dirty="0">
              <a:solidFill>
                <a:schemeClr val="bg1"/>
              </a:solidFill>
              <a:cs typeface="Calibri"/>
            </a:endParaRPr>
          </a:p>
          <a:p>
            <a:pPr algn="ctr"/>
            <a:r>
              <a:rPr lang="en-US" sz="1800" dirty="0">
                <a:solidFill>
                  <a:schemeClr val="bg1"/>
                </a:solidFill>
                <a:ea typeface="+mn-lt"/>
                <a:cs typeface="+mn-lt"/>
              </a:rPr>
              <a:t>Deciding if the data will remain in-buffer, in-memory or will be spilled on the disk  </a:t>
            </a:r>
            <a:endParaRPr lang="en-US" sz="1800" dirty="0">
              <a:solidFill>
                <a:schemeClr val="bg1"/>
              </a:solidFill>
              <a:cs typeface="Calibri"/>
            </a:endParaRPr>
          </a:p>
          <a:p>
            <a:pPr algn="ctr"/>
            <a:r>
              <a:rPr lang="en-US" sz="1800" dirty="0">
                <a:solidFill>
                  <a:schemeClr val="bg1"/>
                </a:solidFill>
                <a:ea typeface="+mn-lt"/>
                <a:cs typeface="+mn-lt"/>
              </a:rPr>
              <a:t>Writing the Data to the Reduce memory.  </a:t>
            </a:r>
            <a:endParaRPr lang="en-US" sz="1800" dirty="0">
              <a:solidFill>
                <a:schemeClr val="bg1"/>
              </a:solidFill>
              <a:cs typeface="Calibri"/>
            </a:endParaRPr>
          </a:p>
          <a:p>
            <a:pPr algn="ctr"/>
            <a:r>
              <a:rPr lang="en-US" sz="1800" dirty="0">
                <a:solidFill>
                  <a:schemeClr val="bg1"/>
                </a:solidFill>
                <a:ea typeface="+mn-lt"/>
                <a:cs typeface="+mn-lt"/>
              </a:rPr>
              <a:t>Processing the data by the Reduce function.</a:t>
            </a:r>
            <a:endParaRPr lang="en-US" sz="1800" dirty="0">
              <a:solidFill>
                <a:schemeClr val="bg1"/>
              </a:solidFill>
            </a:endParaRPr>
          </a:p>
          <a:p>
            <a:pPr algn="ctr"/>
            <a:endParaRPr lang="en-US" sz="1600">
              <a:solidFill>
                <a:schemeClr val="bg1"/>
              </a:solidFill>
              <a:cs typeface="Calibri"/>
            </a:endParaRPr>
          </a:p>
        </p:txBody>
      </p:sp>
      <p:pic>
        <p:nvPicPr>
          <p:cNvPr id="4" name="Picture 4" descr="Diagram&#10;&#10;Description automatically generated">
            <a:extLst>
              <a:ext uri="{FF2B5EF4-FFF2-40B4-BE49-F238E27FC236}">
                <a16:creationId xmlns:a16="http://schemas.microsoft.com/office/drawing/2014/main" id="{95A83300-1908-448B-B307-184BB314817D}"/>
              </a:ext>
            </a:extLst>
          </p:cNvPr>
          <p:cNvPicPr>
            <a:picLocks noChangeAspect="1"/>
          </p:cNvPicPr>
          <p:nvPr/>
        </p:nvPicPr>
        <p:blipFill rotWithShape="1">
          <a:blip r:embed="rId4"/>
          <a:srcRect l="6041" r="8738" b="9677"/>
          <a:stretch/>
        </p:blipFill>
        <p:spPr>
          <a:xfrm>
            <a:off x="8602446" y="685805"/>
            <a:ext cx="2910557" cy="5474502"/>
          </a:xfrm>
          <a:prstGeom prst="rect">
            <a:avLst/>
          </a:prstGeom>
        </p:spPr>
      </p:pic>
      <p:sp>
        <p:nvSpPr>
          <p:cNvPr id="6" name="TextBox 5">
            <a:extLst>
              <a:ext uri="{FF2B5EF4-FFF2-40B4-BE49-F238E27FC236}">
                <a16:creationId xmlns:a16="http://schemas.microsoft.com/office/drawing/2014/main" id="{E4FB8161-D26F-43F8-8D7C-DE82BEC3E0DB}"/>
              </a:ext>
            </a:extLst>
          </p:cNvPr>
          <p:cNvSpPr txBox="1"/>
          <p:nvPr/>
        </p:nvSpPr>
        <p:spPr>
          <a:xfrm>
            <a:off x="1290314" y="5972140"/>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98462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device, gauge, control panel&#10;&#10;Description automatically generated">
            <a:extLst>
              <a:ext uri="{FF2B5EF4-FFF2-40B4-BE49-F238E27FC236}">
                <a16:creationId xmlns:a16="http://schemas.microsoft.com/office/drawing/2014/main" id="{36BECA87-C7AE-4AFD-9A1D-2527002ABD9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646" r="17971" b="131"/>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b="1">
                <a:ea typeface="+mj-lt"/>
                <a:cs typeface="+mj-lt"/>
              </a:rPr>
              <a:t>EXPERIMENTAL EVALUATION AND RESULTS</a:t>
            </a:r>
            <a:endParaRPr lang="en-US" sz="4800"/>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Autofit/>
          </a:bodyPr>
          <a:lstStyle/>
          <a:p>
            <a:pPr algn="l"/>
            <a:r>
              <a:rPr lang="en-US" sz="1800" dirty="0">
                <a:ea typeface="+mn-lt"/>
                <a:cs typeface="+mn-lt"/>
              </a:rPr>
              <a:t>In the experimental study, the authors have retrieved,  the Twitter data (as twitter is a very important source of data) for analysis with Apache Spark and Hadoop MapReduce.</a:t>
            </a:r>
            <a:endParaRPr lang="en-US" sz="1800" dirty="0"/>
          </a:p>
          <a:p>
            <a:pPr algn="l"/>
            <a:endParaRPr lang="en-US" sz="1600">
              <a:cs typeface="Calibri"/>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579D8E5-66AE-40C0-94EA-4B2F84BDB41A}"/>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3449458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1541CF3-E29E-4172-8A05-F916DE670A14}"/>
              </a:ext>
            </a:extLst>
          </p:cNvPr>
          <p:cNvSpPr>
            <a:spLocks noGrp="1"/>
          </p:cNvSpPr>
          <p:nvPr>
            <p:ph type="title"/>
          </p:nvPr>
        </p:nvSpPr>
        <p:spPr>
          <a:xfrm>
            <a:off x="838200" y="448721"/>
            <a:ext cx="4707671" cy="1225650"/>
          </a:xfrm>
        </p:spPr>
        <p:txBody>
          <a:bodyPr anchor="b">
            <a:normAutofit/>
          </a:bodyPr>
          <a:lstStyle/>
          <a:p>
            <a:r>
              <a:rPr lang="en-US" sz="3800" b="1">
                <a:solidFill>
                  <a:schemeClr val="bg1"/>
                </a:solidFill>
                <a:ea typeface="+mj-lt"/>
                <a:cs typeface="+mj-lt"/>
              </a:rPr>
              <a:t>Hadoop MapReduce </a:t>
            </a:r>
            <a:endParaRPr lang="en-US" sz="380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3CFA81-BB63-49FC-8FE3-8EDF52399564}"/>
              </a:ext>
            </a:extLst>
          </p:cNvPr>
          <p:cNvSpPr>
            <a:spLocks noGrp="1"/>
          </p:cNvSpPr>
          <p:nvPr>
            <p:ph idx="1"/>
          </p:nvPr>
        </p:nvSpPr>
        <p:spPr>
          <a:xfrm>
            <a:off x="897769" y="1909192"/>
            <a:ext cx="4586513" cy="3647710"/>
          </a:xfrm>
        </p:spPr>
        <p:txBody>
          <a:bodyPr vert="horz" lIns="91440" tIns="45720" rIns="91440" bIns="45720" rtlCol="0">
            <a:normAutofit/>
          </a:bodyPr>
          <a:lstStyle/>
          <a:p>
            <a:pPr marL="0" indent="0">
              <a:buNone/>
            </a:pPr>
            <a:r>
              <a:rPr lang="en-US" sz="2000">
                <a:solidFill>
                  <a:schemeClr val="bg1"/>
                </a:solidFill>
                <a:ea typeface="+mn-lt"/>
                <a:cs typeface="+mn-lt"/>
              </a:rPr>
              <a:t>Architecture of processing data in Hadoop MapReduce </a:t>
            </a:r>
            <a:endParaRPr lang="en-US" sz="2000">
              <a:solidFill>
                <a:schemeClr val="bg1"/>
              </a:solidFill>
              <a:cs typeface="Calibri" panose="020F0502020204030204"/>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7D0BE71D-EA2C-43C7-97DA-6210CD97B04E}"/>
              </a:ext>
            </a:extLst>
          </p:cNvPr>
          <p:cNvPicPr>
            <a:picLocks noChangeAspect="1"/>
          </p:cNvPicPr>
          <p:nvPr/>
        </p:nvPicPr>
        <p:blipFill>
          <a:blip r:embed="rId2"/>
          <a:stretch>
            <a:fillRect/>
          </a:stretch>
        </p:blipFill>
        <p:spPr>
          <a:xfrm>
            <a:off x="6525453" y="0"/>
            <a:ext cx="3909059" cy="6858000"/>
          </a:xfrm>
          <a:prstGeom prst="rect">
            <a:avLst/>
          </a:prstGeom>
        </p:spPr>
      </p:pic>
    </p:spTree>
    <p:extLst>
      <p:ext uri="{BB962C8B-B14F-4D97-AF65-F5344CB8AC3E}">
        <p14:creationId xmlns:p14="http://schemas.microsoft.com/office/powerpoint/2010/main" val="3386216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1541CF3-E29E-4172-8A05-F916DE670A14}"/>
              </a:ext>
            </a:extLst>
          </p:cNvPr>
          <p:cNvSpPr>
            <a:spLocks noGrp="1"/>
          </p:cNvSpPr>
          <p:nvPr>
            <p:ph type="title"/>
          </p:nvPr>
        </p:nvSpPr>
        <p:spPr>
          <a:xfrm>
            <a:off x="496267" y="707132"/>
            <a:ext cx="5599733" cy="2398643"/>
          </a:xfrm>
        </p:spPr>
        <p:txBody>
          <a:bodyPr vert="horz" lIns="91440" tIns="45720" rIns="91440" bIns="45720" rtlCol="0" anchor="b">
            <a:normAutofit/>
          </a:bodyPr>
          <a:lstStyle/>
          <a:p>
            <a:r>
              <a:rPr lang="en-US" b="1" kern="1200" dirty="0">
                <a:solidFill>
                  <a:schemeClr val="bg1"/>
                </a:solidFill>
                <a:latin typeface="+mj-lt"/>
                <a:ea typeface="+mj-ea"/>
                <a:cs typeface="+mj-cs"/>
              </a:rPr>
              <a:t>Workflow of </a:t>
            </a:r>
            <a:br>
              <a:rPr lang="en-US" b="1" kern="1200" dirty="0"/>
            </a:br>
            <a:r>
              <a:rPr lang="en-US" b="1" kern="1200" dirty="0">
                <a:solidFill>
                  <a:schemeClr val="bg1"/>
                </a:solidFill>
                <a:latin typeface="+mj-lt"/>
                <a:ea typeface="+mj-ea"/>
                <a:cs typeface="+mj-cs"/>
              </a:rPr>
              <a:t>processing data in Hadoop MapReduce</a:t>
            </a:r>
            <a:r>
              <a:rPr lang="en-US" sz="3500" b="1" kern="1200" dirty="0">
                <a:solidFill>
                  <a:schemeClr val="bg1"/>
                </a:solidFill>
                <a:latin typeface="+mj-lt"/>
                <a:ea typeface="+mj-ea"/>
                <a:cs typeface="+mj-cs"/>
              </a:rPr>
              <a:t> </a:t>
            </a:r>
            <a:endParaRPr lang="en-US" sz="3500" kern="1200" dirty="0">
              <a:solidFill>
                <a:schemeClr val="bg1"/>
              </a:solidFill>
              <a:latin typeface="+mj-lt"/>
              <a:ea typeface="+mj-ea"/>
              <a:cs typeface="+mj-cs"/>
            </a:endParaRPr>
          </a:p>
        </p:txBody>
      </p:sp>
      <p:cxnSp>
        <p:nvCxnSpPr>
          <p:cNvPr id="20" name="Straight Connector 19">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66D8534A-C4E8-471B-908E-233B34326E0C}"/>
              </a:ext>
            </a:extLst>
          </p:cNvPr>
          <p:cNvPicPr>
            <a:picLocks noChangeAspect="1"/>
          </p:cNvPicPr>
          <p:nvPr/>
        </p:nvPicPr>
        <p:blipFill>
          <a:blip r:embed="rId2"/>
          <a:stretch>
            <a:fillRect/>
          </a:stretch>
        </p:blipFill>
        <p:spPr>
          <a:xfrm>
            <a:off x="6408777" y="197181"/>
            <a:ext cx="5369886" cy="6430503"/>
          </a:xfrm>
          <a:prstGeom prst="rect">
            <a:avLst/>
          </a:prstGeom>
        </p:spPr>
      </p:pic>
      <p:sp>
        <p:nvSpPr>
          <p:cNvPr id="22" name="Rectangle 2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433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1541CF3-E29E-4172-8A05-F916DE670A14}"/>
              </a:ext>
            </a:extLst>
          </p:cNvPr>
          <p:cNvSpPr>
            <a:spLocks noGrp="1"/>
          </p:cNvSpPr>
          <p:nvPr>
            <p:ph type="title"/>
          </p:nvPr>
        </p:nvSpPr>
        <p:spPr>
          <a:xfrm>
            <a:off x="838200" y="448721"/>
            <a:ext cx="4707671" cy="1225650"/>
          </a:xfrm>
        </p:spPr>
        <p:txBody>
          <a:bodyPr anchor="b">
            <a:normAutofit/>
          </a:bodyPr>
          <a:lstStyle/>
          <a:p>
            <a:r>
              <a:rPr lang="en-US" sz="3800" b="1">
                <a:solidFill>
                  <a:schemeClr val="bg1"/>
                </a:solidFill>
                <a:ea typeface="+mj-lt"/>
                <a:cs typeface="+mj-lt"/>
              </a:rPr>
              <a:t>Apache Spark </a:t>
            </a:r>
            <a:endParaRPr lang="en-US" sz="3800">
              <a:solidFill>
                <a:schemeClr val="bg1"/>
              </a:solidFill>
            </a:endParaRPr>
          </a:p>
        </p:txBody>
      </p:sp>
      <p:cxnSp>
        <p:nvCxnSpPr>
          <p:cNvPr id="20" name="Straight Connector 1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3CFA81-BB63-49FC-8FE3-8EDF52399564}"/>
              </a:ext>
            </a:extLst>
          </p:cNvPr>
          <p:cNvSpPr>
            <a:spLocks noGrp="1"/>
          </p:cNvSpPr>
          <p:nvPr>
            <p:ph idx="1"/>
          </p:nvPr>
        </p:nvSpPr>
        <p:spPr>
          <a:xfrm>
            <a:off x="897769" y="1909192"/>
            <a:ext cx="4586513" cy="3647710"/>
          </a:xfrm>
        </p:spPr>
        <p:txBody>
          <a:bodyPr vert="horz" lIns="91440" tIns="45720" rIns="91440" bIns="45720" rtlCol="0">
            <a:normAutofit/>
          </a:bodyPr>
          <a:lstStyle/>
          <a:p>
            <a:pPr marL="0" indent="0">
              <a:buNone/>
            </a:pPr>
            <a:r>
              <a:rPr lang="en-US" sz="2000" dirty="0">
                <a:solidFill>
                  <a:schemeClr val="bg1"/>
                </a:solidFill>
                <a:ea typeface="+mn-lt"/>
                <a:cs typeface="+mn-lt"/>
              </a:rPr>
              <a:t>Proposed Architecture:</a:t>
            </a:r>
            <a:endParaRPr lang="en-US" sz="2000" dirty="0">
              <a:solidFill>
                <a:schemeClr val="bg1"/>
              </a:solidFill>
              <a:cs typeface="Calibri" panose="020F0502020204030204"/>
            </a:endParaRPr>
          </a:p>
        </p:txBody>
      </p:sp>
      <p:cxnSp>
        <p:nvCxnSpPr>
          <p:cNvPr id="22" name="Straight Connector 2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FF6C6BE7-D148-4D7B-AA33-0CC2BD6B1709}"/>
              </a:ext>
            </a:extLst>
          </p:cNvPr>
          <p:cNvPicPr>
            <a:picLocks noChangeAspect="1"/>
          </p:cNvPicPr>
          <p:nvPr/>
        </p:nvPicPr>
        <p:blipFill>
          <a:blip r:embed="rId2"/>
          <a:stretch>
            <a:fillRect/>
          </a:stretch>
        </p:blipFill>
        <p:spPr>
          <a:xfrm>
            <a:off x="6525453" y="0"/>
            <a:ext cx="4423409" cy="6858000"/>
          </a:xfrm>
          <a:prstGeom prst="rect">
            <a:avLst/>
          </a:prstGeom>
        </p:spPr>
      </p:pic>
    </p:spTree>
    <p:extLst>
      <p:ext uri="{BB962C8B-B14F-4D97-AF65-F5344CB8AC3E}">
        <p14:creationId xmlns:p14="http://schemas.microsoft.com/office/powerpoint/2010/main" val="4022195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4852F4F-4A7E-444E-BC99-C0CADA9B0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222FE984-5918-4CB5-8087-DE60EDDC0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B960DD-8968-418D-A06C-436CB677B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2D09607-6CF6-492B-9F82-ACE6B07A8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1067204-A66E-4D3B-9BDE-F8E0AFF5E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DBA1EE3-8D95-42A0-A32A-AA9D0E771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B2B9ED-844B-4364-AD69-BF0F9B93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1541CF3-E29E-4172-8A05-F916DE670A14}"/>
              </a:ext>
            </a:extLst>
          </p:cNvPr>
          <p:cNvSpPr>
            <a:spLocks noGrp="1"/>
          </p:cNvSpPr>
          <p:nvPr>
            <p:ph type="title"/>
          </p:nvPr>
        </p:nvSpPr>
        <p:spPr>
          <a:xfrm>
            <a:off x="630936" y="630936"/>
            <a:ext cx="6168062" cy="2819399"/>
          </a:xfrm>
          <a:noFill/>
        </p:spPr>
        <p:txBody>
          <a:bodyPr vert="horz" lIns="91440" tIns="45720" rIns="91440" bIns="45720" rtlCol="0" anchor="b">
            <a:normAutofit/>
          </a:bodyPr>
          <a:lstStyle/>
          <a:p>
            <a:r>
              <a:rPr lang="en-US" sz="4800" b="1" kern="1200">
                <a:solidFill>
                  <a:schemeClr val="bg1"/>
                </a:solidFill>
                <a:latin typeface="+mj-lt"/>
                <a:ea typeface="+mj-ea"/>
                <a:cs typeface="+mj-cs"/>
              </a:rPr>
              <a:t>Workflow of </a:t>
            </a:r>
            <a:br>
              <a:rPr lang="en-US" sz="4800" b="1" kern="1200">
                <a:solidFill>
                  <a:schemeClr val="bg1"/>
                </a:solidFill>
                <a:latin typeface="+mj-lt"/>
                <a:ea typeface="+mj-ea"/>
                <a:cs typeface="+mj-cs"/>
              </a:rPr>
            </a:br>
            <a:r>
              <a:rPr lang="en-US" sz="4800" b="1" kern="1200">
                <a:solidFill>
                  <a:schemeClr val="bg1"/>
                </a:solidFill>
                <a:latin typeface="+mj-lt"/>
                <a:ea typeface="+mj-ea"/>
                <a:cs typeface="+mj-cs"/>
              </a:rPr>
              <a:t>processing data in</a:t>
            </a:r>
            <a:endParaRPr lang="en-US" sz="4800" kern="1200">
              <a:solidFill>
                <a:schemeClr val="bg1"/>
              </a:solidFill>
              <a:latin typeface="+mj-lt"/>
              <a:ea typeface="+mj-ea"/>
              <a:cs typeface="+mj-cs"/>
            </a:endParaRPr>
          </a:p>
          <a:p>
            <a:r>
              <a:rPr lang="en-US" sz="4800" b="1" kern="1200">
                <a:solidFill>
                  <a:schemeClr val="bg1"/>
                </a:solidFill>
                <a:latin typeface="+mj-lt"/>
                <a:ea typeface="+mj-ea"/>
                <a:cs typeface="+mj-cs"/>
              </a:rPr>
              <a:t>SPARK</a:t>
            </a:r>
            <a:endParaRPr lang="en-US" sz="4800" kern="1200">
              <a:solidFill>
                <a:schemeClr val="bg1"/>
              </a:solidFill>
              <a:latin typeface="+mj-lt"/>
              <a:ea typeface="+mj-ea"/>
              <a:cs typeface="+mj-cs"/>
            </a:endParaRPr>
          </a:p>
          <a:p>
            <a:endParaRPr lang="en-US" sz="4800" kern="1200">
              <a:solidFill>
                <a:schemeClr val="bg1"/>
              </a:solidFill>
              <a:latin typeface="+mj-lt"/>
              <a:ea typeface="+mj-ea"/>
              <a:cs typeface="+mj-cs"/>
            </a:endParaRPr>
          </a:p>
        </p:txBody>
      </p:sp>
      <p:sp>
        <p:nvSpPr>
          <p:cNvPr id="42" name="Rectangle 41">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392166" y="107183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A8FBDFC-CF2A-4A9A-88B1-15D45D68B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4EC299EF-4D18-40D1-AAB9-5082B26ABF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649880C-55B6-4C46-A7F6-6A2856231B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809907-F418-42B7-B7DA-7578B44AAB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71152CA-C7C6-498B-AC68-B4620D242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59383479-A4F3-459F-A2B1-EB48DF734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5" name="Straight Connector 54">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3" descr="Diagram&#10;&#10;Description automatically generated">
            <a:extLst>
              <a:ext uri="{FF2B5EF4-FFF2-40B4-BE49-F238E27FC236}">
                <a16:creationId xmlns:a16="http://schemas.microsoft.com/office/drawing/2014/main" id="{A7E7C001-6CBF-42DC-BA28-D9682B50E8EC}"/>
              </a:ext>
            </a:extLst>
          </p:cNvPr>
          <p:cNvPicPr>
            <a:picLocks noChangeAspect="1"/>
          </p:cNvPicPr>
          <p:nvPr/>
        </p:nvPicPr>
        <p:blipFill>
          <a:blip r:embed="rId2"/>
          <a:stretch>
            <a:fillRect/>
          </a:stretch>
        </p:blipFill>
        <p:spPr>
          <a:xfrm>
            <a:off x="5945895" y="-3688"/>
            <a:ext cx="5082681" cy="6874088"/>
          </a:xfrm>
          <a:prstGeom prst="rect">
            <a:avLst/>
          </a:prstGeom>
        </p:spPr>
      </p:pic>
      <p:grpSp>
        <p:nvGrpSpPr>
          <p:cNvPr id="60" name="Group 59">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61" name="Straight Connector 60">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1A0CF5C-68C2-4432-BC2D-5A124C7B6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67" name="Straight Connector 66">
              <a:extLst>
                <a:ext uri="{FF2B5EF4-FFF2-40B4-BE49-F238E27FC236}">
                  <a16:creationId xmlns:a16="http://schemas.microsoft.com/office/drawing/2014/main" id="{73E76A51-C6FF-4566-9670-D405D4DA7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069446D-7888-44DB-87EF-972BCEA0A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50BCE5-EB53-44C2-B9B9-771BAD516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B2D4461-C687-4A45-933F-C4CCB4E24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336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01A36247-270A-4326-8792-013AE430211D}"/>
              </a:ext>
            </a:extLst>
          </p:cNvPr>
          <p:cNvPicPr>
            <a:picLocks noChangeAspect="1"/>
          </p:cNvPicPr>
          <p:nvPr/>
        </p:nvPicPr>
        <p:blipFill rotWithShape="1">
          <a:blip r:embed="rId2">
            <a:alphaModFix amt="60000"/>
          </a:blip>
          <a:srcRect r="-2" b="14808"/>
          <a:stretch/>
        </p:blipFill>
        <p:spPr>
          <a:xfrm>
            <a:off x="20" y="10"/>
            <a:ext cx="12191980" cy="6856614"/>
          </a:xfrm>
          <a:prstGeom prst="rect">
            <a:avLst/>
          </a:prstGeom>
        </p:spPr>
      </p:pic>
      <p:sp>
        <p:nvSpPr>
          <p:cNvPr id="2" name="Title 1"/>
          <p:cNvSpPr>
            <a:spLocks noGrp="1"/>
          </p:cNvSpPr>
          <p:nvPr>
            <p:ph type="ctrTitle"/>
          </p:nvPr>
        </p:nvSpPr>
        <p:spPr>
          <a:xfrm>
            <a:off x="838200" y="740211"/>
            <a:ext cx="7530685" cy="3163864"/>
          </a:xfrm>
        </p:spPr>
        <p:txBody>
          <a:bodyPr>
            <a:normAutofit/>
          </a:bodyPr>
          <a:lstStyle/>
          <a:p>
            <a:pPr algn="l"/>
            <a:r>
              <a:rPr lang="en-US" sz="5200">
                <a:solidFill>
                  <a:srgbClr val="FFFFFF"/>
                </a:solidFill>
                <a:cs typeface="Calibri Light"/>
              </a:rPr>
              <a:t>Experimental Setup</a:t>
            </a:r>
            <a:endParaRPr lang="en-US" sz="5200">
              <a:solidFill>
                <a:srgbClr val="FFFFFF"/>
              </a:solidFill>
            </a:endParaRPr>
          </a:p>
        </p:txBody>
      </p:sp>
      <p:sp>
        <p:nvSpPr>
          <p:cNvPr id="3" name="Subtitle 2"/>
          <p:cNvSpPr>
            <a:spLocks noGrp="1"/>
          </p:cNvSpPr>
          <p:nvPr>
            <p:ph type="subTitle" idx="1"/>
          </p:nvPr>
        </p:nvSpPr>
        <p:spPr>
          <a:xfrm>
            <a:off x="838200" y="4074515"/>
            <a:ext cx="7583133" cy="1279124"/>
          </a:xfrm>
        </p:spPr>
        <p:txBody>
          <a:bodyPr vert="horz" lIns="91440" tIns="45720" rIns="91440" bIns="45720" rtlCol="0" anchor="t">
            <a:normAutofit/>
          </a:bodyPr>
          <a:lstStyle/>
          <a:p>
            <a:pPr algn="l">
              <a:lnSpc>
                <a:spcPct val="100000"/>
              </a:lnSpc>
            </a:pPr>
            <a:r>
              <a:rPr lang="en-US" sz="1900" dirty="0">
                <a:solidFill>
                  <a:srgbClr val="FFFFFF"/>
                </a:solidFill>
                <a:ea typeface="+mn-lt"/>
                <a:cs typeface="+mn-lt"/>
              </a:rPr>
              <a:t>In this experiment, they developed a program in Scala language to show the reception rate of the twitter data and also the processing time of batches.  They show how Spark processes Twitter Data in some seconds. </a:t>
            </a:r>
            <a:endParaRPr lang="en-US" sz="1900" dirty="0">
              <a:solidFill>
                <a:srgbClr val="FFFFFF"/>
              </a:solidFill>
            </a:endParaRPr>
          </a:p>
          <a:p>
            <a:pPr algn="l">
              <a:lnSpc>
                <a:spcPct val="100000"/>
              </a:lnSpc>
            </a:pPr>
            <a:endParaRPr lang="en-US" sz="1900">
              <a:solidFill>
                <a:srgbClr val="FFFFFF"/>
              </a:solidFill>
              <a:cs typeface="Calibri"/>
            </a:endParaRPr>
          </a:p>
        </p:txBody>
      </p:sp>
    </p:spTree>
    <p:extLst>
      <p:ext uri="{BB962C8B-B14F-4D97-AF65-F5344CB8AC3E}">
        <p14:creationId xmlns:p14="http://schemas.microsoft.com/office/powerpoint/2010/main" val="344980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8" name="Group 12">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Content Placeholder 2">
            <a:extLst>
              <a:ext uri="{FF2B5EF4-FFF2-40B4-BE49-F238E27FC236}">
                <a16:creationId xmlns:a16="http://schemas.microsoft.com/office/drawing/2014/main" id="{57A49A17-6609-444E-855B-4D38ED2165D6}"/>
              </a:ext>
            </a:extLst>
          </p:cNvPr>
          <p:cNvSpPr>
            <a:spLocks noGrp="1"/>
          </p:cNvSpPr>
          <p:nvPr>
            <p:ph idx="1"/>
          </p:nvPr>
        </p:nvSpPr>
        <p:spPr>
          <a:xfrm>
            <a:off x="540027" y="2092739"/>
            <a:ext cx="4190730" cy="2667000"/>
          </a:xfrm>
        </p:spPr>
        <p:txBody>
          <a:bodyPr vert="horz" lIns="91440" tIns="45720" rIns="91440" bIns="45720" rtlCol="0">
            <a:normAutofit/>
          </a:bodyPr>
          <a:lstStyle/>
          <a:p>
            <a:pPr marL="0" indent="0">
              <a:buNone/>
            </a:pPr>
            <a:r>
              <a:rPr lang="en-US" sz="1800">
                <a:ea typeface="+mn-lt"/>
                <a:cs typeface="+mn-lt"/>
              </a:rPr>
              <a:t>Figure 9 shows the diffusion of the Streaming application. The input rate means that the application receives data at a rate of about 46 events per second. </a:t>
            </a:r>
            <a:endParaRPr lang="en-US" sz="1800"/>
          </a:p>
          <a:p>
            <a:endParaRPr lang="en-US" sz="1800"/>
          </a:p>
        </p:txBody>
      </p:sp>
      <p:pic>
        <p:nvPicPr>
          <p:cNvPr id="4" name="Picture 4" descr="Chart&#10;&#10;Description automatically generated">
            <a:extLst>
              <a:ext uri="{FF2B5EF4-FFF2-40B4-BE49-F238E27FC236}">
                <a16:creationId xmlns:a16="http://schemas.microsoft.com/office/drawing/2014/main" id="{E9AF250E-A4E6-4878-8EE3-AF5FF17AB1D3}"/>
              </a:ext>
            </a:extLst>
          </p:cNvPr>
          <p:cNvPicPr>
            <a:picLocks noChangeAspect="1"/>
          </p:cNvPicPr>
          <p:nvPr/>
        </p:nvPicPr>
        <p:blipFill>
          <a:blip r:embed="rId4"/>
          <a:stretch>
            <a:fillRect/>
          </a:stretch>
        </p:blipFill>
        <p:spPr>
          <a:xfrm>
            <a:off x="4833730" y="1672434"/>
            <a:ext cx="7107498" cy="3338645"/>
          </a:xfrm>
          <a:prstGeom prst="rect">
            <a:avLst/>
          </a:prstGeom>
        </p:spPr>
      </p:pic>
    </p:spTree>
    <p:extLst>
      <p:ext uri="{BB962C8B-B14F-4D97-AF65-F5344CB8AC3E}">
        <p14:creationId xmlns:p14="http://schemas.microsoft.com/office/powerpoint/2010/main" val="1320354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4" name="Picture 13">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4" name="Picture 4" descr="Chart&#10;&#10;Description automatically generated">
            <a:extLst>
              <a:ext uri="{FF2B5EF4-FFF2-40B4-BE49-F238E27FC236}">
                <a16:creationId xmlns:a16="http://schemas.microsoft.com/office/drawing/2014/main" id="{D0D90C0E-7ACF-4CBB-9BC5-FB1F823E3D58}"/>
              </a:ext>
            </a:extLst>
          </p:cNvPr>
          <p:cNvPicPr>
            <a:picLocks noChangeAspect="1"/>
          </p:cNvPicPr>
          <p:nvPr/>
        </p:nvPicPr>
        <p:blipFill>
          <a:blip r:embed="rId4"/>
          <a:stretch>
            <a:fillRect/>
          </a:stretch>
        </p:blipFill>
        <p:spPr>
          <a:xfrm>
            <a:off x="374639" y="2078113"/>
            <a:ext cx="6524486" cy="2688727"/>
          </a:xfrm>
          <a:prstGeom prst="rect">
            <a:avLst/>
          </a:prstGeom>
        </p:spPr>
      </p:pic>
      <p:sp>
        <p:nvSpPr>
          <p:cNvPr id="3" name="Content Placeholder 2">
            <a:extLst>
              <a:ext uri="{FF2B5EF4-FFF2-40B4-BE49-F238E27FC236}">
                <a16:creationId xmlns:a16="http://schemas.microsoft.com/office/drawing/2014/main" id="{052FC889-804D-4541-9176-921509BE4293}"/>
              </a:ext>
            </a:extLst>
          </p:cNvPr>
          <p:cNvSpPr>
            <a:spLocks noGrp="1"/>
          </p:cNvSpPr>
          <p:nvPr>
            <p:ph idx="1"/>
          </p:nvPr>
        </p:nvSpPr>
        <p:spPr>
          <a:xfrm>
            <a:off x="7162859" y="2312262"/>
            <a:ext cx="4652240" cy="2217083"/>
          </a:xfrm>
        </p:spPr>
        <p:txBody>
          <a:bodyPr vert="horz" lIns="91440" tIns="45720" rIns="91440" bIns="45720" rtlCol="0" anchor="t">
            <a:noAutofit/>
          </a:bodyPr>
          <a:lstStyle/>
          <a:p>
            <a:pPr marL="0" indent="0">
              <a:buNone/>
            </a:pPr>
            <a:r>
              <a:rPr lang="en-US" sz="2000" dirty="0">
                <a:ea typeface="+mn-lt"/>
                <a:cs typeface="+mn-lt"/>
              </a:rPr>
              <a:t>Figure 10 shows the Scheduling Delay, which defines the waiting time of a new batch processing for that the preceding batches are completed (to start another batch). This Scheduling Delay must be absolutely too small for the batch to be processed quickly (from its creation). </a:t>
            </a:r>
            <a:endParaRPr lang="en-US" sz="1800" dirty="0"/>
          </a:p>
          <a:p>
            <a:endParaRPr lang="en-US" sz="1800"/>
          </a:p>
        </p:txBody>
      </p:sp>
    </p:spTree>
    <p:extLst>
      <p:ext uri="{BB962C8B-B14F-4D97-AF65-F5344CB8AC3E}">
        <p14:creationId xmlns:p14="http://schemas.microsoft.com/office/powerpoint/2010/main" val="1082820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Content Placeholder 2">
            <a:extLst>
              <a:ext uri="{FF2B5EF4-FFF2-40B4-BE49-F238E27FC236}">
                <a16:creationId xmlns:a16="http://schemas.microsoft.com/office/drawing/2014/main" id="{9E211804-716F-4B21-A6E7-2E6C8AC369F3}"/>
              </a:ext>
            </a:extLst>
          </p:cNvPr>
          <p:cNvSpPr>
            <a:spLocks noGrp="1"/>
          </p:cNvSpPr>
          <p:nvPr>
            <p:ph idx="1"/>
          </p:nvPr>
        </p:nvSpPr>
        <p:spPr>
          <a:xfrm>
            <a:off x="838200" y="2512392"/>
            <a:ext cx="4190730" cy="1684130"/>
          </a:xfrm>
        </p:spPr>
        <p:txBody>
          <a:bodyPr vert="horz" lIns="91440" tIns="45720" rIns="91440" bIns="45720" rtlCol="0" anchor="t">
            <a:normAutofit/>
          </a:bodyPr>
          <a:lstStyle/>
          <a:p>
            <a:pPr marL="0" indent="0">
              <a:buNone/>
            </a:pPr>
            <a:r>
              <a:rPr lang="en-US" sz="1800" dirty="0">
                <a:ea typeface="+mn-lt"/>
                <a:cs typeface="+mn-lt"/>
              </a:rPr>
              <a:t>Figure 11 shows that the batches are processed within 222 </a:t>
            </a:r>
            <a:r>
              <a:rPr lang="en-US" sz="1800" dirty="0" err="1">
                <a:ea typeface="+mn-lt"/>
                <a:cs typeface="+mn-lt"/>
              </a:rPr>
              <a:t>ms</a:t>
            </a:r>
            <a:r>
              <a:rPr lang="en-US" sz="1800" dirty="0">
                <a:ea typeface="+mn-lt"/>
                <a:cs typeface="+mn-lt"/>
              </a:rPr>
              <a:t> on average processing, this average is smaller than the batch interval. This means that the treatment is in good state.</a:t>
            </a:r>
            <a:endParaRPr lang="en-US" sz="1800" dirty="0"/>
          </a:p>
          <a:p>
            <a:endParaRPr lang="en-US" sz="1800"/>
          </a:p>
        </p:txBody>
      </p:sp>
      <p:pic>
        <p:nvPicPr>
          <p:cNvPr id="4" name="Picture 4" descr="Chart, histogram&#10;&#10;Description automatically generated">
            <a:extLst>
              <a:ext uri="{FF2B5EF4-FFF2-40B4-BE49-F238E27FC236}">
                <a16:creationId xmlns:a16="http://schemas.microsoft.com/office/drawing/2014/main" id="{91A0FB2D-5949-4C53-B993-376FB329808E}"/>
              </a:ext>
            </a:extLst>
          </p:cNvPr>
          <p:cNvPicPr>
            <a:picLocks noChangeAspect="1"/>
          </p:cNvPicPr>
          <p:nvPr/>
        </p:nvPicPr>
        <p:blipFill>
          <a:blip r:embed="rId4"/>
          <a:stretch>
            <a:fillRect/>
          </a:stretch>
        </p:blipFill>
        <p:spPr>
          <a:xfrm>
            <a:off x="5441122" y="1885798"/>
            <a:ext cx="6334454" cy="2757308"/>
          </a:xfrm>
          <a:prstGeom prst="rect">
            <a:avLst/>
          </a:prstGeom>
        </p:spPr>
      </p:pic>
    </p:spTree>
    <p:extLst>
      <p:ext uri="{BB962C8B-B14F-4D97-AF65-F5344CB8AC3E}">
        <p14:creationId xmlns:p14="http://schemas.microsoft.com/office/powerpoint/2010/main" val="411110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4" descr="A picture containing game, playing, light, laser&#10;&#10;Description automatically generated">
            <a:extLst>
              <a:ext uri="{FF2B5EF4-FFF2-40B4-BE49-F238E27FC236}">
                <a16:creationId xmlns:a16="http://schemas.microsoft.com/office/drawing/2014/main" id="{01D94645-FFB1-4229-80FC-2A29862B88B0}"/>
              </a:ext>
            </a:extLst>
          </p:cNvPr>
          <p:cNvPicPr>
            <a:picLocks noGrp="1" noChangeAspect="1"/>
          </p:cNvPicPr>
          <p:nvPr>
            <p:ph idx="1"/>
          </p:nvPr>
        </p:nvPicPr>
        <p:blipFill rotWithShape="1">
          <a:blip r:embed="rId2">
            <a:alphaModFix amt="35000"/>
            <a:extLst>
              <a:ext uri="{837473B0-CC2E-450A-ABE3-18F120FF3D39}">
                <a1611:picAttrSrcUrl xmlns:a1611="http://schemas.microsoft.com/office/drawing/2016/11/main" r:id="rId3"/>
              </a:ext>
            </a:extLst>
          </a:blip>
          <a:srcRect t="24982" r="-1" b="-1"/>
          <a:stretch/>
        </p:blipFill>
        <p:spPr>
          <a:xfrm>
            <a:off x="-1" y="10"/>
            <a:ext cx="12192001" cy="6857990"/>
          </a:xfrm>
          <a:prstGeom prst="rect">
            <a:avLst/>
          </a:prstGeom>
        </p:spPr>
      </p:pic>
      <p:grpSp>
        <p:nvGrpSpPr>
          <p:cNvPr id="40" name="decorative circles">
            <a:extLst>
              <a:ext uri="{FF2B5EF4-FFF2-40B4-BE49-F238E27FC236}">
                <a16:creationId xmlns:a16="http://schemas.microsoft.com/office/drawing/2014/main" id="{C1F869AB-954B-4EAB-8260-60AE9C8D0C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41" name="Oval 40">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0C14E3-3AAA-4BA8-93F9-856D0296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CE6F6B-297F-4766-8C04-0960E996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4AE5C63-0522-4DDF-B67A-5DA27188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4F95A54-2855-4B65-82E3-A9D306CBA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64F2D59-D40C-482F-BF5E-7FA622D97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DCE1484-E528-418A-9339-8410B8F71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471ADFB-A135-4594-B9A3-481A91AE2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1">
            <a:extLst>
              <a:ext uri="{FF2B5EF4-FFF2-40B4-BE49-F238E27FC236}">
                <a16:creationId xmlns:a16="http://schemas.microsoft.com/office/drawing/2014/main" id="{C8365BE6-B3BE-4289-B788-940DB9D8DCF7}"/>
              </a:ext>
            </a:extLst>
          </p:cNvPr>
          <p:cNvSpPr txBox="1"/>
          <p:nvPr/>
        </p:nvSpPr>
        <p:spPr>
          <a:xfrm>
            <a:off x="1307933" y="1317959"/>
            <a:ext cx="9340514" cy="42473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000" dirty="0">
                <a:solidFill>
                  <a:schemeClr val="bg1"/>
                </a:solidFill>
              </a:rPr>
              <a:t>WHAT IS BIG DATA?</a:t>
            </a:r>
            <a:endParaRPr lang="en-US" sz="4000">
              <a:solidFill>
                <a:schemeClr val="bg1"/>
              </a:solidFill>
              <a:cs typeface="Calibri"/>
            </a:endParaRPr>
          </a:p>
          <a:p>
            <a:pPr marL="285750" indent="-285750">
              <a:spcAft>
                <a:spcPts val="600"/>
              </a:spcAft>
              <a:buFont typeface="Arial"/>
              <a:buChar char="•"/>
            </a:pPr>
            <a:r>
              <a:rPr lang="en-US" sz="2400" dirty="0">
                <a:solidFill>
                  <a:schemeClr val="bg1"/>
                </a:solidFill>
                <a:ea typeface="+mn-lt"/>
                <a:cs typeface="+mn-lt"/>
              </a:rPr>
              <a:t>Big Data is defined to refer to the increased volume of data, which makes it very difficult to store, process and make analysis using classical processing tools.  Big Data is characterized by 3 Vs : Volume, Variety, and Velocity. </a:t>
            </a:r>
            <a:endParaRPr lang="en-US" sz="2400">
              <a:solidFill>
                <a:schemeClr val="bg1"/>
              </a:solidFill>
              <a:cs typeface="Calibri"/>
            </a:endParaRPr>
          </a:p>
          <a:p>
            <a:pPr marL="342900" indent="-342900">
              <a:spcAft>
                <a:spcPts val="600"/>
              </a:spcAft>
              <a:buFont typeface="Arial"/>
              <a:buChar char="•"/>
            </a:pPr>
            <a:r>
              <a:rPr lang="en-US" sz="2400" dirty="0">
                <a:solidFill>
                  <a:schemeClr val="bg1"/>
                </a:solidFill>
                <a:ea typeface="+mn-lt"/>
                <a:cs typeface="+mn-lt"/>
              </a:rPr>
              <a:t>Big Data is at use every single day, from the adoption of Internet through social networks, mobile devices, connected objects, videos, blogs and others. </a:t>
            </a:r>
          </a:p>
          <a:p>
            <a:pPr marL="285750" indent="-285750">
              <a:spcAft>
                <a:spcPts val="600"/>
              </a:spcAft>
              <a:buFont typeface="Arial"/>
              <a:buChar char="•"/>
            </a:pPr>
            <a:endParaRPr lang="en-US" sz="2400" dirty="0">
              <a:solidFill>
                <a:schemeClr val="bg1"/>
              </a:solidFill>
              <a:ea typeface="+mn-lt"/>
              <a:cs typeface="+mn-lt"/>
            </a:endParaRPr>
          </a:p>
          <a:p>
            <a:pPr marL="285750" indent="-285750">
              <a:spcAft>
                <a:spcPts val="600"/>
              </a:spcAft>
              <a:buFont typeface="Arial"/>
              <a:buChar char="•"/>
            </a:pPr>
            <a:endParaRPr lang="en-US">
              <a:ea typeface="+mn-lt"/>
              <a:cs typeface="+mn-lt"/>
            </a:endParaRPr>
          </a:p>
        </p:txBody>
      </p:sp>
    </p:spTree>
    <p:extLst>
      <p:ext uri="{BB962C8B-B14F-4D97-AF65-F5344CB8AC3E}">
        <p14:creationId xmlns:p14="http://schemas.microsoft.com/office/powerpoint/2010/main" val="283770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Content Placeholder 2">
            <a:extLst>
              <a:ext uri="{FF2B5EF4-FFF2-40B4-BE49-F238E27FC236}">
                <a16:creationId xmlns:a16="http://schemas.microsoft.com/office/drawing/2014/main" id="{65C19872-DE39-4ABA-8143-E05D533C03C6}"/>
              </a:ext>
            </a:extLst>
          </p:cNvPr>
          <p:cNvSpPr>
            <a:spLocks noGrp="1"/>
          </p:cNvSpPr>
          <p:nvPr>
            <p:ph idx="1"/>
          </p:nvPr>
        </p:nvSpPr>
        <p:spPr>
          <a:xfrm>
            <a:off x="661504" y="2015435"/>
            <a:ext cx="4190730" cy="2667000"/>
          </a:xfrm>
        </p:spPr>
        <p:txBody>
          <a:bodyPr vert="horz" lIns="91440" tIns="45720" rIns="91440" bIns="45720" rtlCol="0" anchor="t">
            <a:noAutofit/>
          </a:bodyPr>
          <a:lstStyle/>
          <a:p>
            <a:pPr marL="0" indent="0">
              <a:lnSpc>
                <a:spcPct val="100000"/>
              </a:lnSpc>
              <a:buNone/>
            </a:pPr>
            <a:r>
              <a:rPr lang="en-US" sz="1800" dirty="0">
                <a:ea typeface="+mn-lt"/>
                <a:cs typeface="+mn-lt"/>
              </a:rPr>
              <a:t>It is noted that some batches have taken a long time to finish. So, to have more details on the batch and to know the reason of processing delay of these batches, it is enough just to click on the Batch Time which has long processing time as shown in figure 13. This figure shows the duration and the status as well as the jobs generated (in our case 2 jobs generated).</a:t>
            </a:r>
            <a:endParaRPr lang="en-US" sz="1600" dirty="0"/>
          </a:p>
          <a:p>
            <a:pPr>
              <a:lnSpc>
                <a:spcPct val="100000"/>
              </a:lnSpc>
            </a:pPr>
            <a:endParaRPr lang="en-US" sz="1500"/>
          </a:p>
        </p:txBody>
      </p:sp>
      <p:pic>
        <p:nvPicPr>
          <p:cNvPr id="4" name="Picture 4" descr="Table&#10;&#10;Description automatically generated">
            <a:extLst>
              <a:ext uri="{FF2B5EF4-FFF2-40B4-BE49-F238E27FC236}">
                <a16:creationId xmlns:a16="http://schemas.microsoft.com/office/drawing/2014/main" id="{C6CC4BC2-808D-4478-9B11-81A7368D7856}"/>
              </a:ext>
            </a:extLst>
          </p:cNvPr>
          <p:cNvPicPr>
            <a:picLocks noChangeAspect="1"/>
          </p:cNvPicPr>
          <p:nvPr/>
        </p:nvPicPr>
        <p:blipFill>
          <a:blip r:embed="rId4"/>
          <a:stretch>
            <a:fillRect/>
          </a:stretch>
        </p:blipFill>
        <p:spPr>
          <a:xfrm>
            <a:off x="5087731" y="1021973"/>
            <a:ext cx="6500106" cy="4805219"/>
          </a:xfrm>
          <a:prstGeom prst="rect">
            <a:avLst/>
          </a:prstGeom>
        </p:spPr>
      </p:pic>
    </p:spTree>
    <p:extLst>
      <p:ext uri="{BB962C8B-B14F-4D97-AF65-F5344CB8AC3E}">
        <p14:creationId xmlns:p14="http://schemas.microsoft.com/office/powerpoint/2010/main" val="2331604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4C8FB09-B59B-4C2A-8FF1-EAD0DABE81CE}"/>
              </a:ext>
            </a:extLst>
          </p:cNvPr>
          <p:cNvGraphicFramePr>
            <a:graphicFrameLocks noGrp="1"/>
          </p:cNvGraphicFramePr>
          <p:nvPr>
            <p:extLst>
              <p:ext uri="{D42A27DB-BD31-4B8C-83A1-F6EECF244321}">
                <p14:modId xmlns:p14="http://schemas.microsoft.com/office/powerpoint/2010/main" val="1876528431"/>
              </p:ext>
            </p:extLst>
          </p:nvPr>
        </p:nvGraphicFramePr>
        <p:xfrm>
          <a:off x="342347" y="1866348"/>
          <a:ext cx="11500286" cy="4729480"/>
        </p:xfrm>
        <a:graphic>
          <a:graphicData uri="http://schemas.openxmlformats.org/drawingml/2006/table">
            <a:tbl>
              <a:tblPr firstRow="1" bandRow="1">
                <a:tableStyleId>{073A0DAA-6AF3-43AB-8588-CEC1D06C72B9}</a:tableStyleId>
              </a:tblPr>
              <a:tblGrid>
                <a:gridCol w="5750143">
                  <a:extLst>
                    <a:ext uri="{9D8B030D-6E8A-4147-A177-3AD203B41FA5}">
                      <a16:colId xmlns:a16="http://schemas.microsoft.com/office/drawing/2014/main" val="3279269970"/>
                    </a:ext>
                  </a:extLst>
                </a:gridCol>
                <a:gridCol w="5750143">
                  <a:extLst>
                    <a:ext uri="{9D8B030D-6E8A-4147-A177-3AD203B41FA5}">
                      <a16:colId xmlns:a16="http://schemas.microsoft.com/office/drawing/2014/main" val="3516653366"/>
                    </a:ext>
                  </a:extLst>
                </a:gridCol>
              </a:tblGrid>
              <a:tr h="370840">
                <a:tc>
                  <a:txBody>
                    <a:bodyPr/>
                    <a:lstStyle/>
                    <a:p>
                      <a:pPr lvl="0">
                        <a:buNone/>
                      </a:pPr>
                      <a:r>
                        <a:rPr lang="en-US" sz="1800" u="none" strike="noStrike" noProof="0" dirty="0"/>
                        <a:t>HADOOP</a:t>
                      </a:r>
                      <a:endParaRPr lang="en-US" dirty="0"/>
                    </a:p>
                  </a:txBody>
                  <a:tcPr/>
                </a:tc>
                <a:tc>
                  <a:txBody>
                    <a:bodyPr/>
                    <a:lstStyle/>
                    <a:p>
                      <a:r>
                        <a:rPr lang="en-US" dirty="0"/>
                        <a:t>SPARK</a:t>
                      </a:r>
                    </a:p>
                  </a:txBody>
                  <a:tcPr/>
                </a:tc>
                <a:extLst>
                  <a:ext uri="{0D108BD9-81ED-4DB2-BD59-A6C34878D82A}">
                    <a16:rowId xmlns:a16="http://schemas.microsoft.com/office/drawing/2014/main" val="989694028"/>
                  </a:ext>
                </a:extLst>
              </a:tr>
              <a:tr h="370840">
                <a:tc>
                  <a:txBody>
                    <a:bodyPr/>
                    <a:lstStyle/>
                    <a:p>
                      <a:pPr lvl="0" algn="l">
                        <a:lnSpc>
                          <a:spcPct val="100000"/>
                        </a:lnSpc>
                        <a:spcBef>
                          <a:spcPts val="0"/>
                        </a:spcBef>
                        <a:spcAft>
                          <a:spcPts val="0"/>
                        </a:spcAft>
                        <a:buNone/>
                      </a:pPr>
                      <a:r>
                        <a:rPr lang="en-US" sz="1600" u="none" strike="noStrike" noProof="0" dirty="0"/>
                        <a:t>Memory bandwidth utilization is not that good.</a:t>
                      </a:r>
                      <a:endParaRPr lang="en-US"/>
                    </a:p>
                    <a:p>
                      <a:pPr lvl="0">
                        <a:lnSpc>
                          <a:spcPct val="100000"/>
                        </a:lnSpc>
                        <a:buNone/>
                      </a:pPr>
                      <a:endParaRPr lang="en-US" sz="1600" dirty="0"/>
                    </a:p>
                  </a:txBody>
                  <a:tcPr/>
                </a:tc>
                <a:tc>
                  <a:txBody>
                    <a:bodyPr/>
                    <a:lstStyle/>
                    <a:p>
                      <a:pPr lvl="0" algn="l">
                        <a:lnSpc>
                          <a:spcPct val="100000"/>
                        </a:lnSpc>
                        <a:spcBef>
                          <a:spcPts val="0"/>
                        </a:spcBef>
                        <a:spcAft>
                          <a:spcPts val="0"/>
                        </a:spcAft>
                        <a:buNone/>
                      </a:pPr>
                      <a:r>
                        <a:rPr lang="en-US" sz="1600" u="none" strike="noStrike" noProof="0" dirty="0"/>
                        <a:t>Better memory bandwidth utilization</a:t>
                      </a:r>
                      <a:endParaRPr lang="en-US"/>
                    </a:p>
                    <a:p>
                      <a:pPr lvl="0">
                        <a:lnSpc>
                          <a:spcPct val="100000"/>
                        </a:lnSpc>
                        <a:buNone/>
                      </a:pPr>
                      <a:endParaRPr lang="en-US" sz="1600" dirty="0"/>
                    </a:p>
                  </a:txBody>
                  <a:tcPr/>
                </a:tc>
                <a:extLst>
                  <a:ext uri="{0D108BD9-81ED-4DB2-BD59-A6C34878D82A}">
                    <a16:rowId xmlns:a16="http://schemas.microsoft.com/office/drawing/2014/main" val="370739474"/>
                  </a:ext>
                </a:extLst>
              </a:tr>
              <a:tr h="370840">
                <a:tc>
                  <a:txBody>
                    <a:bodyPr/>
                    <a:lstStyle/>
                    <a:p>
                      <a:pPr lvl="0">
                        <a:lnSpc>
                          <a:spcPct val="100000"/>
                        </a:lnSpc>
                        <a:buNone/>
                      </a:pPr>
                      <a:r>
                        <a:rPr lang="en-US" sz="1600" u="none" strike="noStrike" noProof="0" dirty="0"/>
                        <a:t> Hadoop employs heartbeat for tracking tasks, which periodically causes a few seconds delays. </a:t>
                      </a:r>
                      <a:endParaRPr lang="en-US" sz="1600" dirty="0"/>
                    </a:p>
                  </a:txBody>
                  <a:tcPr/>
                </a:tc>
                <a:tc>
                  <a:txBody>
                    <a:bodyPr/>
                    <a:lstStyle/>
                    <a:p>
                      <a:pPr lvl="0">
                        <a:lnSpc>
                          <a:spcPct val="100000"/>
                        </a:lnSpc>
                        <a:buNone/>
                      </a:pPr>
                      <a:r>
                        <a:rPr lang="en-US" sz="1600" u="none" strike="noStrike" noProof="0" dirty="0"/>
                        <a:t>In Spark, task scheduling is based on an event-driven mode</a:t>
                      </a:r>
                      <a:endParaRPr lang="en-US" sz="1600" dirty="0"/>
                    </a:p>
                  </a:txBody>
                  <a:tcPr/>
                </a:tc>
                <a:extLst>
                  <a:ext uri="{0D108BD9-81ED-4DB2-BD59-A6C34878D82A}">
                    <a16:rowId xmlns:a16="http://schemas.microsoft.com/office/drawing/2014/main" val="1906178129"/>
                  </a:ext>
                </a:extLst>
              </a:tr>
              <a:tr h="370840">
                <a:tc>
                  <a:txBody>
                    <a:bodyPr/>
                    <a:lstStyle/>
                    <a:p>
                      <a:pPr lvl="0" algn="l">
                        <a:lnSpc>
                          <a:spcPct val="100000"/>
                        </a:lnSpc>
                        <a:spcBef>
                          <a:spcPts val="0"/>
                        </a:spcBef>
                        <a:spcAft>
                          <a:spcPts val="0"/>
                        </a:spcAft>
                        <a:buNone/>
                      </a:pPr>
                      <a:r>
                        <a:rPr lang="en-US" sz="1600" u="none" strike="noStrike" noProof="0" dirty="0"/>
                        <a:t>Hadoop MapReduce uses batch processing, so it needs to analyze the data step by step.</a:t>
                      </a:r>
                      <a:endParaRPr lang="en-US" sz="1600" dirty="0"/>
                    </a:p>
                    <a:p>
                      <a:pPr lvl="0" algn="l">
                        <a:lnSpc>
                          <a:spcPct val="100000"/>
                        </a:lnSpc>
                        <a:spcBef>
                          <a:spcPts val="0"/>
                        </a:spcBef>
                        <a:spcAft>
                          <a:spcPts val="0"/>
                        </a:spcAft>
                        <a:buNone/>
                      </a:pPr>
                      <a:endParaRPr lang="en-US" sz="1600" dirty="0"/>
                    </a:p>
                    <a:p>
                      <a:pPr lvl="0">
                        <a:lnSpc>
                          <a:spcPct val="100000"/>
                        </a:lnSpc>
                        <a:buNone/>
                      </a:pPr>
                      <a:endParaRPr lang="en-US" sz="1600" dirty="0"/>
                    </a:p>
                  </a:txBody>
                  <a:tcPr/>
                </a:tc>
                <a:tc>
                  <a:txBody>
                    <a:bodyPr/>
                    <a:lstStyle/>
                    <a:p>
                      <a:pPr lvl="0" algn="l">
                        <a:lnSpc>
                          <a:spcPct val="100000"/>
                        </a:lnSpc>
                        <a:spcBef>
                          <a:spcPts val="0"/>
                        </a:spcBef>
                        <a:spcAft>
                          <a:spcPts val="0"/>
                        </a:spcAft>
                        <a:buNone/>
                      </a:pPr>
                      <a:r>
                        <a:rPr lang="en-US" sz="1600" u="none" strike="noStrike" noProof="0" dirty="0"/>
                        <a:t>Spark processes the data in memory only once.</a:t>
                      </a:r>
                      <a:endParaRPr lang="en-US" sz="1600" dirty="0"/>
                    </a:p>
                    <a:p>
                      <a:pPr lvl="0">
                        <a:lnSpc>
                          <a:spcPct val="100000"/>
                        </a:lnSpc>
                        <a:buNone/>
                      </a:pPr>
                      <a:endParaRPr lang="en-US" sz="1600" dirty="0"/>
                    </a:p>
                  </a:txBody>
                  <a:tcPr/>
                </a:tc>
                <a:extLst>
                  <a:ext uri="{0D108BD9-81ED-4DB2-BD59-A6C34878D82A}">
                    <a16:rowId xmlns:a16="http://schemas.microsoft.com/office/drawing/2014/main" val="3645397658"/>
                  </a:ext>
                </a:extLst>
              </a:tr>
              <a:tr h="370839">
                <a:tc>
                  <a:txBody>
                    <a:bodyPr/>
                    <a:lstStyle/>
                    <a:p>
                      <a:pPr lvl="0" algn="l">
                        <a:lnSpc>
                          <a:spcPct val="100000"/>
                        </a:lnSpc>
                        <a:spcBef>
                          <a:spcPts val="0"/>
                        </a:spcBef>
                        <a:spcAft>
                          <a:spcPts val="0"/>
                        </a:spcAft>
                        <a:buNone/>
                      </a:pPr>
                      <a:r>
                        <a:rPr lang="en-US" sz="1600" u="none" strike="noStrike" noProof="0"/>
                        <a:t> Uses the MapReduce algorithm for data processing, this </a:t>
                      </a:r>
                      <a:r>
                        <a:rPr lang="en-US" sz="1600" u="none" strike="noStrike" noProof="0" dirty="0"/>
                        <a:t>algorithm reads and writes from disk which makes the processing speed of MapReduce slower.</a:t>
                      </a:r>
                      <a:endParaRPr lang="en-US"/>
                    </a:p>
                    <a:p>
                      <a:pPr lvl="0">
                        <a:lnSpc>
                          <a:spcPct val="100000"/>
                        </a:lnSpc>
                        <a:buNone/>
                      </a:pPr>
                      <a:endParaRPr lang="en-US" sz="1600" dirty="0"/>
                    </a:p>
                  </a:txBody>
                  <a:tcPr/>
                </a:tc>
                <a:tc>
                  <a:txBody>
                    <a:bodyPr/>
                    <a:lstStyle/>
                    <a:p>
                      <a:pPr lvl="0" algn="l">
                        <a:lnSpc>
                          <a:spcPct val="100000"/>
                        </a:lnSpc>
                        <a:spcBef>
                          <a:spcPts val="0"/>
                        </a:spcBef>
                        <a:spcAft>
                          <a:spcPts val="0"/>
                        </a:spcAft>
                        <a:buNone/>
                      </a:pPr>
                      <a:r>
                        <a:rPr lang="en-US" sz="1600" u="none" strike="noStrike" noProof="0" dirty="0"/>
                        <a:t>Reduces the read/write cycle on disk and stores intermediate data in memory that is why it can process up to 100 x faster in memory and 10 x faster on disk </a:t>
                      </a:r>
                      <a:endParaRPr lang="en-US"/>
                    </a:p>
                    <a:p>
                      <a:pPr lvl="0">
                        <a:lnSpc>
                          <a:spcPct val="100000"/>
                        </a:lnSpc>
                        <a:buNone/>
                      </a:pPr>
                      <a:endParaRPr lang="en-US" sz="1600" dirty="0"/>
                    </a:p>
                  </a:txBody>
                  <a:tcPr/>
                </a:tc>
                <a:extLst>
                  <a:ext uri="{0D108BD9-81ED-4DB2-BD59-A6C34878D82A}">
                    <a16:rowId xmlns:a16="http://schemas.microsoft.com/office/drawing/2014/main" val="2992619268"/>
                  </a:ext>
                </a:extLst>
              </a:tr>
              <a:tr h="370839">
                <a:tc>
                  <a:txBody>
                    <a:bodyPr/>
                    <a:lstStyle/>
                    <a:p>
                      <a:pPr lvl="0">
                        <a:lnSpc>
                          <a:spcPct val="100000"/>
                        </a:lnSpc>
                        <a:buNone/>
                      </a:pPr>
                      <a:r>
                        <a:rPr lang="en-US" sz="1600" u="none" strike="noStrike" noProof="0" dirty="0"/>
                        <a:t>Hadoop MapReduce is relatively slower, because it is designed to do batch processing on a large amount of data and varied formats.</a:t>
                      </a:r>
                      <a:endParaRPr lang="en-US" sz="1600" dirty="0"/>
                    </a:p>
                  </a:txBody>
                  <a:tcPr/>
                </a:tc>
                <a:tc>
                  <a:txBody>
                    <a:bodyPr/>
                    <a:lstStyle/>
                    <a:p>
                      <a:pPr lvl="0" algn="l">
                        <a:lnSpc>
                          <a:spcPct val="100000"/>
                        </a:lnSpc>
                        <a:spcBef>
                          <a:spcPts val="0"/>
                        </a:spcBef>
                        <a:spcAft>
                          <a:spcPts val="0"/>
                        </a:spcAft>
                        <a:buNone/>
                      </a:pPr>
                      <a:r>
                        <a:rPr lang="en-US" sz="1600" u="none" strike="noStrike" noProof="0" dirty="0"/>
                        <a:t>Apache Spark adopts micro-batch processing, that is why it is faster than Hadoop MapReduce. </a:t>
                      </a:r>
                      <a:endParaRPr lang="en-US"/>
                    </a:p>
                    <a:p>
                      <a:pPr lvl="0">
                        <a:lnSpc>
                          <a:spcPct val="100000"/>
                        </a:lnSpc>
                        <a:buNone/>
                      </a:pPr>
                      <a:endParaRPr lang="en-US" sz="1600" dirty="0"/>
                    </a:p>
                  </a:txBody>
                  <a:tcPr/>
                </a:tc>
                <a:extLst>
                  <a:ext uri="{0D108BD9-81ED-4DB2-BD59-A6C34878D82A}">
                    <a16:rowId xmlns:a16="http://schemas.microsoft.com/office/drawing/2014/main" val="996871262"/>
                  </a:ext>
                </a:extLst>
              </a:tr>
            </a:tbl>
          </a:graphicData>
        </a:graphic>
      </p:graphicFrame>
      <p:sp>
        <p:nvSpPr>
          <p:cNvPr id="5" name="TextBox 4">
            <a:extLst>
              <a:ext uri="{FF2B5EF4-FFF2-40B4-BE49-F238E27FC236}">
                <a16:creationId xmlns:a16="http://schemas.microsoft.com/office/drawing/2014/main" id="{47BB4803-1995-460E-97C9-20F0D9705D03}"/>
              </a:ext>
            </a:extLst>
          </p:cNvPr>
          <p:cNvSpPr txBox="1"/>
          <p:nvPr/>
        </p:nvSpPr>
        <p:spPr>
          <a:xfrm>
            <a:off x="2725530" y="384312"/>
            <a:ext cx="67519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COMPARISON BETWEEN SPARK AND HADOOP</a:t>
            </a:r>
          </a:p>
        </p:txBody>
      </p:sp>
    </p:spTree>
    <p:extLst>
      <p:ext uri="{BB962C8B-B14F-4D97-AF65-F5344CB8AC3E}">
        <p14:creationId xmlns:p14="http://schemas.microsoft.com/office/powerpoint/2010/main" val="126431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2233EA-8057-466E-984A-F7C2CB66435E}"/>
              </a:ext>
            </a:extLst>
          </p:cNvPr>
          <p:cNvPicPr>
            <a:picLocks noChangeAspect="1"/>
          </p:cNvPicPr>
          <p:nvPr/>
        </p:nvPicPr>
        <p:blipFill rotWithShape="1">
          <a:blip r:embed="rId2">
            <a:alphaModFix amt="70000"/>
          </a:blip>
          <a:srcRect t="7700" r="-1" b="7708"/>
          <a:stretch/>
        </p:blipFill>
        <p:spPr>
          <a:xfrm>
            <a:off x="20" y="10"/>
            <a:ext cx="12188932" cy="6856614"/>
          </a:xfrm>
          <a:prstGeom prst="rect">
            <a:avLst/>
          </a:prstGeom>
        </p:spPr>
      </p:pic>
      <p:sp>
        <p:nvSpPr>
          <p:cNvPr id="2" name="Title 1"/>
          <p:cNvSpPr>
            <a:spLocks noGrp="1"/>
          </p:cNvSpPr>
          <p:nvPr>
            <p:ph type="ctrTitle"/>
          </p:nvPr>
        </p:nvSpPr>
        <p:spPr>
          <a:xfrm>
            <a:off x="996275" y="744909"/>
            <a:ext cx="10190071" cy="2129856"/>
          </a:xfrm>
        </p:spPr>
        <p:txBody>
          <a:bodyPr anchor="b">
            <a:normAutofit/>
          </a:bodyPr>
          <a:lstStyle/>
          <a:p>
            <a:r>
              <a:rPr lang="en-US" sz="5400">
                <a:solidFill>
                  <a:srgbClr val="FFFFFF"/>
                </a:solidFill>
                <a:cs typeface="Calibri Light"/>
              </a:rPr>
              <a:t>CONCLUSION</a:t>
            </a:r>
          </a:p>
        </p:txBody>
      </p:sp>
      <p:sp>
        <p:nvSpPr>
          <p:cNvPr id="3" name="Subtitle 2"/>
          <p:cNvSpPr>
            <a:spLocks noGrp="1"/>
          </p:cNvSpPr>
          <p:nvPr>
            <p:ph type="subTitle" idx="1"/>
          </p:nvPr>
        </p:nvSpPr>
        <p:spPr>
          <a:xfrm>
            <a:off x="1218708" y="3219433"/>
            <a:ext cx="9781327" cy="2906964"/>
          </a:xfrm>
        </p:spPr>
        <p:txBody>
          <a:bodyPr vert="horz" lIns="91440" tIns="45720" rIns="91440" bIns="45720" rtlCol="0" anchor="t">
            <a:normAutofit/>
          </a:bodyPr>
          <a:lstStyle/>
          <a:p>
            <a:pPr>
              <a:lnSpc>
                <a:spcPct val="100000"/>
              </a:lnSpc>
            </a:pPr>
            <a:r>
              <a:rPr lang="en-US" sz="2000" dirty="0">
                <a:solidFill>
                  <a:srgbClr val="FFFFFF"/>
                </a:solidFill>
                <a:ea typeface="+mn-lt"/>
                <a:cs typeface="+mn-lt"/>
              </a:rPr>
              <a:t>As obtained in our experimental setup, Spark analyzed the tweets in a small period of time which is less than a second, this prove that Spark is a good tool for processing streaming data in real-time.</a:t>
            </a:r>
            <a:endParaRPr lang="en-US" sz="2000">
              <a:solidFill>
                <a:srgbClr val="FFFFFF"/>
              </a:solidFill>
              <a:cs typeface="Arial"/>
            </a:endParaRPr>
          </a:p>
          <a:p>
            <a:pPr>
              <a:lnSpc>
                <a:spcPct val="100000"/>
              </a:lnSpc>
            </a:pPr>
            <a:endParaRPr lang="en-US" sz="2000" dirty="0">
              <a:solidFill>
                <a:srgbClr val="FFFFFF"/>
              </a:solidFill>
              <a:ea typeface="+mn-lt"/>
              <a:cs typeface="+mn-lt"/>
            </a:endParaRPr>
          </a:p>
          <a:p>
            <a:pPr>
              <a:lnSpc>
                <a:spcPct val="100000"/>
              </a:lnSpc>
            </a:pPr>
            <a:r>
              <a:rPr lang="en-US" sz="2000" dirty="0">
                <a:solidFill>
                  <a:srgbClr val="FFFFFF"/>
                </a:solidFill>
                <a:ea typeface="+mn-lt"/>
                <a:cs typeface="+mn-lt"/>
              </a:rPr>
              <a:t>Spark is a high quality tool for memory processing that allows processing streaming data in real-time on a large amount of data. Apache Spark is much more advanced than MapReduce. It supports several requirements like real-time processing, batch and streaming.</a:t>
            </a:r>
          </a:p>
        </p:txBody>
      </p:sp>
      <p:grpSp>
        <p:nvGrpSpPr>
          <p:cNvPr id="2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 name="Freeform: Shape 2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33" name="Group 3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34" name="Straight Connector 3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0" name="Freeform: Shape 3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9" name="Freeform: Shape 3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22400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64BE-3665-4FD1-8AD5-2ECF9CE7436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103E8C1-2F27-45EA-ABC3-E790FB9BFD39}"/>
              </a:ext>
            </a:extLst>
          </p:cNvPr>
          <p:cNvSpPr>
            <a:spLocks noGrp="1"/>
          </p:cNvSpPr>
          <p:nvPr>
            <p:ph idx="1"/>
          </p:nvPr>
        </p:nvSpPr>
        <p:spPr/>
        <p:txBody>
          <a:bodyPr vert="horz" lIns="91440" tIns="45720" rIns="91440" bIns="45720" rtlCol="0" anchor="t">
            <a:normAutofit fontScale="40000" lnSpcReduction="20000"/>
          </a:bodyPr>
          <a:lstStyle/>
          <a:p>
            <a:r>
              <a:rPr lang="en-US" dirty="0">
                <a:ea typeface="+mn-lt"/>
                <a:cs typeface="+mn-lt"/>
              </a:rPr>
              <a:t>[1] Gunarathne, T. (2015). Hadoop MapReduce v2 Cookbook. </a:t>
            </a:r>
            <a:r>
              <a:rPr lang="en-US" dirty="0" err="1">
                <a:ea typeface="+mn-lt"/>
                <a:cs typeface="+mn-lt"/>
              </a:rPr>
              <a:t>Packt</a:t>
            </a:r>
            <a:r>
              <a:rPr lang="en-US" dirty="0">
                <a:ea typeface="+mn-lt"/>
                <a:cs typeface="+mn-lt"/>
              </a:rPr>
              <a:t> Publishing Ltd. </a:t>
            </a:r>
          </a:p>
          <a:p>
            <a:r>
              <a:rPr lang="en-US" dirty="0">
                <a:ea typeface="+mn-lt"/>
                <a:cs typeface="+mn-lt"/>
              </a:rPr>
              <a:t>[2] Dean, J., &amp; Ghemawat, S. (2010). MapReduce: a flexible data processing tool. Communications of the ACM, 53(1), 72-77. </a:t>
            </a:r>
            <a:endParaRPr lang="en-US">
              <a:ea typeface="+mn-lt"/>
              <a:cs typeface="+mn-lt"/>
            </a:endParaRPr>
          </a:p>
          <a:p>
            <a:r>
              <a:rPr lang="en-US" dirty="0">
                <a:ea typeface="+mn-lt"/>
                <a:cs typeface="+mn-lt"/>
              </a:rPr>
              <a:t>[3] Hadoop, https://hadoop.apache.org/docs/r1.2.1/hdfs_design.html </a:t>
            </a:r>
          </a:p>
          <a:p>
            <a:r>
              <a:rPr lang="en-US" dirty="0">
                <a:ea typeface="+mn-lt"/>
                <a:cs typeface="+mn-lt"/>
              </a:rPr>
              <a:t>[4] Patel, A. B., Birla, M., &amp; Nair, U. (2012, December). Addressing big data problem using Hadoop and Map Reduce. In 2012 Nirma University International Conference on Engineering (</a:t>
            </a:r>
            <a:r>
              <a:rPr lang="en-US" dirty="0" err="1">
                <a:ea typeface="+mn-lt"/>
                <a:cs typeface="+mn-lt"/>
              </a:rPr>
              <a:t>NUiCONE</a:t>
            </a:r>
            <a:r>
              <a:rPr lang="en-US" dirty="0">
                <a:ea typeface="+mn-lt"/>
                <a:cs typeface="+mn-lt"/>
              </a:rPr>
              <a:t>) (pp. 1-5). IEEE. </a:t>
            </a:r>
            <a:endParaRPr lang="en-US">
              <a:ea typeface="+mn-lt"/>
              <a:cs typeface="+mn-lt"/>
            </a:endParaRPr>
          </a:p>
          <a:p>
            <a:r>
              <a:rPr lang="en-US" dirty="0">
                <a:ea typeface="+mn-lt"/>
                <a:cs typeface="+mn-lt"/>
              </a:rPr>
              <a:t>[5] Databricks, https://databricks.com/spark/about </a:t>
            </a:r>
            <a:endParaRPr lang="en-US">
              <a:ea typeface="+mn-lt"/>
              <a:cs typeface="+mn-lt"/>
            </a:endParaRPr>
          </a:p>
          <a:p>
            <a:r>
              <a:rPr lang="en-US" dirty="0">
                <a:ea typeface="+mn-lt"/>
                <a:cs typeface="+mn-lt"/>
              </a:rPr>
              <a:t>[6] Spark, http://spark.apache.org/ </a:t>
            </a:r>
          </a:p>
          <a:p>
            <a:r>
              <a:rPr lang="en-US" dirty="0">
                <a:ea typeface="+mn-lt"/>
                <a:cs typeface="+mn-lt"/>
              </a:rPr>
              <a:t>[7] Karau, H., Konwinski, A., Wendell, P., &amp; Zaharia, M. (2015). Learning spark: lightning-fast big data analysis. " O'Reilly Media, Inc.". </a:t>
            </a:r>
            <a:endParaRPr lang="en-US">
              <a:ea typeface="+mn-lt"/>
              <a:cs typeface="+mn-lt"/>
            </a:endParaRPr>
          </a:p>
          <a:p>
            <a:r>
              <a:rPr lang="en-US" dirty="0">
                <a:ea typeface="+mn-lt"/>
                <a:cs typeface="+mn-lt"/>
              </a:rPr>
              <a:t>[8] Spark, https://spark.apache.org/docs/1.6.0/spark-standalone.html </a:t>
            </a:r>
          </a:p>
          <a:p>
            <a:r>
              <a:rPr lang="en-US" dirty="0">
                <a:ea typeface="+mn-lt"/>
                <a:cs typeface="+mn-lt"/>
              </a:rPr>
              <a:t>[9] Spark, https://spark.apache.org/docs/1.6.0/running-on-yarn.html </a:t>
            </a:r>
            <a:endParaRPr lang="en-US">
              <a:ea typeface="+mn-lt"/>
              <a:cs typeface="+mn-lt"/>
            </a:endParaRPr>
          </a:p>
          <a:p>
            <a:r>
              <a:rPr lang="en-US" dirty="0">
                <a:ea typeface="+mn-lt"/>
                <a:cs typeface="+mn-lt"/>
              </a:rPr>
              <a:t>[10] Spark http://databricks.github.io/simr/ </a:t>
            </a:r>
          </a:p>
          <a:p>
            <a:r>
              <a:rPr lang="en-US" dirty="0">
                <a:ea typeface="+mn-lt"/>
                <a:cs typeface="+mn-lt"/>
              </a:rPr>
              <a:t>[11] Tweets, http://www.internetlivestats.com/twitter-statistics/ </a:t>
            </a:r>
            <a:endParaRPr lang="en-US">
              <a:ea typeface="+mn-lt"/>
              <a:cs typeface="+mn-lt"/>
            </a:endParaRPr>
          </a:p>
          <a:p>
            <a:r>
              <a:rPr lang="en-US" dirty="0">
                <a:ea typeface="+mn-lt"/>
                <a:cs typeface="+mn-lt"/>
              </a:rPr>
              <a:t>[12] J. Dean and S. Ghemawat. </a:t>
            </a:r>
            <a:r>
              <a:rPr lang="en-US" dirty="0" err="1">
                <a:ea typeface="+mn-lt"/>
                <a:cs typeface="+mn-lt"/>
              </a:rPr>
              <a:t>Mapreduce</a:t>
            </a:r>
            <a:r>
              <a:rPr lang="en-US" dirty="0">
                <a:ea typeface="+mn-lt"/>
                <a:cs typeface="+mn-lt"/>
              </a:rPr>
              <a:t>: simplified data processing on large clusters. Commun. ACM, 51(1):107–113, 2008. </a:t>
            </a:r>
            <a:endParaRPr lang="en-US">
              <a:ea typeface="+mn-lt"/>
              <a:cs typeface="+mn-lt"/>
            </a:endParaRPr>
          </a:p>
          <a:p>
            <a:r>
              <a:rPr lang="en-US" dirty="0">
                <a:ea typeface="+mn-lt"/>
                <a:cs typeface="+mn-lt"/>
              </a:rPr>
              <a:t>[13] Liu, X., Iftikhar, N., &amp; Xie, X. (2014, July). Survey of real-time processing systems for big data. In Proceedings of the 18th International Database Engineering &amp; Applications Symposium (pp. 356-361). ACM. </a:t>
            </a:r>
            <a:endParaRPr lang="en-US">
              <a:ea typeface="+mn-lt"/>
              <a:cs typeface="+mn-lt"/>
            </a:endParaRPr>
          </a:p>
          <a:p>
            <a:r>
              <a:rPr lang="en-US" dirty="0">
                <a:ea typeface="+mn-lt"/>
                <a:cs typeface="+mn-lt"/>
              </a:rPr>
              <a:t>[14] Zaharia, M., Xin, R. S., Wendell, P., Das, T., Armbrust, M., Dave, A., ... &amp; Ghodsi, A. (2016). Apache spark: a unified engine for big data processing. Communications of the ACM, 59(11), 56-65. </a:t>
            </a:r>
            <a:endParaRPr lang="en-US">
              <a:cs typeface="Arial"/>
            </a:endParaRPr>
          </a:p>
        </p:txBody>
      </p:sp>
    </p:spTree>
    <p:extLst>
      <p:ext uri="{BB962C8B-B14F-4D97-AF65-F5344CB8AC3E}">
        <p14:creationId xmlns:p14="http://schemas.microsoft.com/office/powerpoint/2010/main" val="18475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9" name="Rectangle 68">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3">
            <a:extLst>
              <a:ext uri="{FF2B5EF4-FFF2-40B4-BE49-F238E27FC236}">
                <a16:creationId xmlns:a16="http://schemas.microsoft.com/office/drawing/2014/main" id="{6178CF2C-9FB2-47CB-8B7E-26CCD1E285E6}"/>
              </a:ext>
            </a:extLst>
          </p:cNvPr>
          <p:cNvPicPr>
            <a:picLocks noChangeAspect="1"/>
          </p:cNvPicPr>
          <p:nvPr/>
        </p:nvPicPr>
        <p:blipFill rotWithShape="1">
          <a:blip r:embed="rId2">
            <a:alphaModFix amt="40000"/>
          </a:blip>
          <a:srcRect t="43751" r="-2" b="-2"/>
          <a:stretch/>
        </p:blipFill>
        <p:spPr>
          <a:xfrm>
            <a:off x="20" y="10"/>
            <a:ext cx="12191980" cy="6857990"/>
          </a:xfrm>
          <a:prstGeom prst="rect">
            <a:avLst/>
          </a:prstGeom>
        </p:spPr>
      </p:pic>
      <p:sp>
        <p:nvSpPr>
          <p:cNvPr id="2" name="Title 1"/>
          <p:cNvSpPr>
            <a:spLocks noGrp="1"/>
          </p:cNvSpPr>
          <p:nvPr>
            <p:ph type="ctrTitle"/>
          </p:nvPr>
        </p:nvSpPr>
        <p:spPr>
          <a:xfrm>
            <a:off x="1023870" y="702156"/>
            <a:ext cx="10144260" cy="1013800"/>
          </a:xfrm>
        </p:spPr>
        <p:txBody>
          <a:bodyPr vert="horz" lIns="91440" tIns="45720" rIns="91440" bIns="45720" rtlCol="0" anchor="b">
            <a:normAutofit/>
          </a:bodyPr>
          <a:lstStyle/>
          <a:p>
            <a:r>
              <a:rPr lang="en-US" sz="2800" b="0" kern="1200" cap="all">
                <a:solidFill>
                  <a:schemeClr val="tx1"/>
                </a:solidFill>
                <a:latin typeface="+mj-lt"/>
                <a:ea typeface="+mj-ea"/>
                <a:cs typeface="+mj-cs"/>
              </a:rPr>
              <a:t>Implementation Strategy</a:t>
            </a:r>
          </a:p>
        </p:txBody>
      </p:sp>
      <p:sp>
        <p:nvSpPr>
          <p:cNvPr id="3" name="Subtitle 2"/>
          <p:cNvSpPr>
            <a:spLocks noGrp="1"/>
          </p:cNvSpPr>
          <p:nvPr>
            <p:ph type="subTitle" idx="1"/>
          </p:nvPr>
        </p:nvSpPr>
        <p:spPr>
          <a:xfrm>
            <a:off x="965199" y="2180496"/>
            <a:ext cx="10261602" cy="3678303"/>
          </a:xfrm>
        </p:spPr>
        <p:txBody>
          <a:bodyPr vert="horz" lIns="91440" tIns="45720" rIns="91440" bIns="45720" rtlCol="0" anchor="ctr">
            <a:normAutofit/>
          </a:bodyPr>
          <a:lstStyle/>
          <a:p>
            <a:pPr>
              <a:buFont typeface="Wingdings 2" panose="05020102010507070707" pitchFamily="18" charset="2"/>
              <a:buChar char=""/>
            </a:pPr>
            <a:r>
              <a:rPr lang="en-US" sz="2000" dirty="0">
                <a:solidFill>
                  <a:schemeClr val="tx1">
                    <a:lumMod val="75000"/>
                    <a:lumOff val="25000"/>
                  </a:schemeClr>
                </a:solidFill>
              </a:rPr>
              <a:t> My main objective would be to work on processing live tweets for Analysis using Spark Streaming APIs</a:t>
            </a:r>
          </a:p>
          <a:p>
            <a:pPr>
              <a:buFont typeface="Wingdings 2" panose="05020102010507070707" pitchFamily="18" charset="2"/>
              <a:buChar char=""/>
            </a:pPr>
            <a:r>
              <a:rPr lang="en-US" sz="2000" dirty="0">
                <a:solidFill>
                  <a:schemeClr val="tx1">
                    <a:lumMod val="75000"/>
                    <a:lumOff val="25000"/>
                  </a:schemeClr>
                </a:solidFill>
              </a:rPr>
              <a:t> I will use Twitter APIs to stream tweets in real time</a:t>
            </a:r>
          </a:p>
          <a:p>
            <a:pPr>
              <a:buFont typeface="Wingdings 2" panose="05020102010507070707" pitchFamily="18" charset="2"/>
              <a:buChar char=""/>
            </a:pPr>
            <a:r>
              <a:rPr lang="en-US" sz="2000" dirty="0">
                <a:solidFill>
                  <a:schemeClr val="tx1">
                    <a:lumMod val="75000"/>
                    <a:lumOff val="25000"/>
                  </a:schemeClr>
                </a:solidFill>
              </a:rPr>
              <a:t> Route tweets coming from twitter API to the TCP server using </a:t>
            </a:r>
            <a:r>
              <a:rPr lang="en-US" sz="2000" dirty="0" err="1">
                <a:solidFill>
                  <a:schemeClr val="tx1">
                    <a:lumMod val="75000"/>
                    <a:lumOff val="25000"/>
                  </a:schemeClr>
                </a:solidFill>
              </a:rPr>
              <a:t>SocketStream</a:t>
            </a:r>
            <a:endParaRPr lang="en-US" dirty="0" err="1">
              <a:solidFill>
                <a:schemeClr val="tx1">
                  <a:lumMod val="75000"/>
                  <a:lumOff val="25000"/>
                </a:schemeClr>
              </a:solidFill>
            </a:endParaRPr>
          </a:p>
        </p:txBody>
      </p:sp>
    </p:spTree>
    <p:extLst>
      <p:ext uri="{BB962C8B-B14F-4D97-AF65-F5344CB8AC3E}">
        <p14:creationId xmlns:p14="http://schemas.microsoft.com/office/powerpoint/2010/main" val="28052428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Graph on document with pen">
            <a:extLst>
              <a:ext uri="{FF2B5EF4-FFF2-40B4-BE49-F238E27FC236}">
                <a16:creationId xmlns:a16="http://schemas.microsoft.com/office/drawing/2014/main" id="{256AB667-CDDE-4114-BA2F-F863522BC7E7}"/>
              </a:ext>
            </a:extLst>
          </p:cNvPr>
          <p:cNvPicPr>
            <a:picLocks noChangeAspect="1"/>
          </p:cNvPicPr>
          <p:nvPr/>
        </p:nvPicPr>
        <p:blipFill rotWithShape="1">
          <a:blip r:embed="rId2">
            <a:alphaModFix amt="35000"/>
          </a:blip>
          <a:srcRect t="973" r="6" b="14616"/>
          <a:stretch/>
        </p:blipFill>
        <p:spPr>
          <a:xfrm>
            <a:off x="1525" y="10"/>
            <a:ext cx="12188951" cy="6857990"/>
          </a:xfrm>
          <a:prstGeom prst="rect">
            <a:avLst/>
          </a:prstGeom>
        </p:spPr>
      </p:pic>
      <p:grpSp>
        <p:nvGrpSpPr>
          <p:cNvPr id="13" name="decorative circles">
            <a:extLst>
              <a:ext uri="{FF2B5EF4-FFF2-40B4-BE49-F238E27FC236}">
                <a16:creationId xmlns:a16="http://schemas.microsoft.com/office/drawing/2014/main" id="{C1F869AB-954B-4EAB-8260-60AE9C8D0C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0C14E3-3AAA-4BA8-93F9-856D0296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ECE6F6B-297F-4766-8C04-0960E996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4AE5C63-0522-4DDF-B67A-5DA27188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F95A54-2855-4B65-82E3-A9D306CBA1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64F2D59-D40C-482F-BF5E-7FA622D97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DCE1484-E528-418A-9339-8410B8F71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471ADFB-A135-4594-B9A3-481A91AE2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6CF4931-AA19-46EE-A2C6-CF6F6126F718}"/>
              </a:ext>
            </a:extLst>
          </p:cNvPr>
          <p:cNvSpPr>
            <a:spLocks noGrp="1"/>
          </p:cNvSpPr>
          <p:nvPr>
            <p:ph type="title"/>
          </p:nvPr>
        </p:nvSpPr>
        <p:spPr>
          <a:xfrm>
            <a:off x="3317696" y="1358766"/>
            <a:ext cx="5782804" cy="869613"/>
          </a:xfrm>
        </p:spPr>
        <p:txBody>
          <a:bodyPr anchor="b">
            <a:normAutofit/>
          </a:bodyPr>
          <a:lstStyle/>
          <a:p>
            <a:pPr algn="ctr"/>
            <a:r>
              <a:rPr lang="en-US" sz="4400" dirty="0">
                <a:solidFill>
                  <a:srgbClr val="FFFFFF"/>
                </a:solidFill>
                <a:latin typeface="Times New Roman"/>
                <a:cs typeface="Times New Roman"/>
              </a:rPr>
              <a:t>Problem Definition</a:t>
            </a:r>
          </a:p>
        </p:txBody>
      </p:sp>
      <p:sp>
        <p:nvSpPr>
          <p:cNvPr id="3" name="Content Placeholder 2">
            <a:extLst>
              <a:ext uri="{FF2B5EF4-FFF2-40B4-BE49-F238E27FC236}">
                <a16:creationId xmlns:a16="http://schemas.microsoft.com/office/drawing/2014/main" id="{24D7BF79-640D-48BC-A522-BEFC0779AC3E}"/>
              </a:ext>
            </a:extLst>
          </p:cNvPr>
          <p:cNvSpPr>
            <a:spLocks noGrp="1"/>
          </p:cNvSpPr>
          <p:nvPr>
            <p:ph idx="1"/>
          </p:nvPr>
        </p:nvSpPr>
        <p:spPr>
          <a:xfrm>
            <a:off x="2475485" y="2456447"/>
            <a:ext cx="7477251" cy="3005325"/>
          </a:xfrm>
        </p:spPr>
        <p:txBody>
          <a:bodyPr vert="horz" lIns="91440" tIns="45720" rIns="91440" bIns="45720" rtlCol="0" anchor="t">
            <a:normAutofit/>
          </a:bodyPr>
          <a:lstStyle/>
          <a:p>
            <a:pPr marL="0" indent="0" algn="ctr">
              <a:buNone/>
            </a:pPr>
            <a:r>
              <a:rPr lang="en-US" sz="2400" dirty="0">
                <a:solidFill>
                  <a:srgbClr val="FFFFFF"/>
                </a:solidFill>
                <a:ea typeface="+mn-lt"/>
                <a:cs typeface="+mn-lt"/>
              </a:rPr>
              <a:t>In order to ensure a reliable and a fast real-time information processing, powerful tools are essential for </a:t>
            </a:r>
            <a:r>
              <a:rPr lang="en-US" sz="2400">
                <a:solidFill>
                  <a:srgbClr val="FFFFFF"/>
                </a:solidFill>
                <a:ea typeface="+mn-lt"/>
                <a:cs typeface="+mn-lt"/>
              </a:rPr>
              <a:t>the analysis and processing of Big Data. Standard </a:t>
            </a:r>
            <a:r>
              <a:rPr lang="en-US" sz="2400" dirty="0">
                <a:solidFill>
                  <a:srgbClr val="FFFFFF"/>
                </a:solidFill>
                <a:ea typeface="+mn-lt"/>
                <a:cs typeface="+mn-lt"/>
              </a:rPr>
              <a:t>MapReduce frameworks such as Hadoop MapReduce face some limitations for processing real-time data of various </a:t>
            </a:r>
            <a:r>
              <a:rPr lang="en-US" sz="2400">
                <a:solidFill>
                  <a:srgbClr val="FFFFFF"/>
                </a:solidFill>
                <a:ea typeface="+mn-lt"/>
                <a:cs typeface="+mn-lt"/>
              </a:rPr>
              <a:t>formats.</a:t>
            </a:r>
            <a:endParaRPr lang="en-US" sz="2400" dirty="0">
              <a:solidFill>
                <a:srgbClr val="FFFFFF"/>
              </a:solidFill>
              <a:cs typeface="Calibri"/>
            </a:endParaRPr>
          </a:p>
        </p:txBody>
      </p:sp>
    </p:spTree>
    <p:extLst>
      <p:ext uri="{BB962C8B-B14F-4D97-AF65-F5344CB8AC3E}">
        <p14:creationId xmlns:p14="http://schemas.microsoft.com/office/powerpoint/2010/main" val="3094868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12035A9-27A9-4FFF-8221-1666B8AD8C78}"/>
              </a:ext>
            </a:extLst>
          </p:cNvPr>
          <p:cNvSpPr>
            <a:spLocks noGrp="1"/>
          </p:cNvSpPr>
          <p:nvPr>
            <p:ph type="title"/>
          </p:nvPr>
        </p:nvSpPr>
        <p:spPr>
          <a:xfrm>
            <a:off x="770878" y="952022"/>
            <a:ext cx="4606280" cy="5157049"/>
          </a:xfrm>
        </p:spPr>
        <p:txBody>
          <a:bodyPr anchor="ctr">
            <a:normAutofit/>
          </a:bodyPr>
          <a:lstStyle/>
          <a:p>
            <a:r>
              <a:rPr lang="en-US" sz="4400"/>
              <a:t>Literature Review</a:t>
            </a:r>
          </a:p>
        </p:txBody>
      </p:sp>
      <p:sp>
        <p:nvSpPr>
          <p:cNvPr id="13" name="Freeform: Shape 1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D5714507-A68D-45F3-80B2-A0EE350382D0}"/>
              </a:ext>
            </a:extLst>
          </p:cNvPr>
          <p:cNvGraphicFramePr>
            <a:graphicFrameLocks noGrp="1"/>
          </p:cNvGraphicFramePr>
          <p:nvPr>
            <p:ph idx="1"/>
            <p:extLst>
              <p:ext uri="{D42A27DB-BD31-4B8C-83A1-F6EECF244321}">
                <p14:modId xmlns:p14="http://schemas.microsoft.com/office/powerpoint/2010/main" val="1229119590"/>
              </p:ext>
            </p:extLst>
          </p:nvPr>
        </p:nvGraphicFramePr>
        <p:xfrm>
          <a:off x="5243992" y="963066"/>
          <a:ext cx="6503076"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643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PU with binary numbers and blueprint">
            <a:extLst>
              <a:ext uri="{FF2B5EF4-FFF2-40B4-BE49-F238E27FC236}">
                <a16:creationId xmlns:a16="http://schemas.microsoft.com/office/drawing/2014/main" id="{49B71A0D-ED3D-4EE4-9298-694029A99C52}"/>
              </a:ext>
            </a:extLst>
          </p:cNvPr>
          <p:cNvPicPr>
            <a:picLocks noChangeAspect="1"/>
          </p:cNvPicPr>
          <p:nvPr/>
        </p:nvPicPr>
        <p:blipFill rotWithShape="1">
          <a:blip r:embed="rId2">
            <a:alphaModFix amt="35000"/>
          </a:blip>
          <a:srcRect t="35" r="1" b="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C9EACECD-1CE6-4A57-90AB-B0AEA8C34890}"/>
              </a:ext>
            </a:extLst>
          </p:cNvPr>
          <p:cNvSpPr>
            <a:spLocks noGrp="1"/>
          </p:cNvSpPr>
          <p:nvPr>
            <p:ph type="title"/>
          </p:nvPr>
        </p:nvSpPr>
        <p:spPr>
          <a:xfrm>
            <a:off x="643467" y="321734"/>
            <a:ext cx="10905066" cy="1135737"/>
          </a:xfrm>
        </p:spPr>
        <p:txBody>
          <a:bodyPr>
            <a:normAutofit/>
          </a:bodyPr>
          <a:lstStyle/>
          <a:p>
            <a:r>
              <a:rPr lang="en-US" sz="3600">
                <a:cs typeface="Calibri Light"/>
              </a:rPr>
              <a:t>MapReduce</a:t>
            </a:r>
            <a:endParaRPr lang="en-US" sz="3600"/>
          </a:p>
        </p:txBody>
      </p:sp>
      <p:sp>
        <p:nvSpPr>
          <p:cNvPr id="3" name="Content Placeholder 2">
            <a:extLst>
              <a:ext uri="{FF2B5EF4-FFF2-40B4-BE49-F238E27FC236}">
                <a16:creationId xmlns:a16="http://schemas.microsoft.com/office/drawing/2014/main" id="{84D6B0F0-A999-4A6B-BB0F-01142F925E19}"/>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400" dirty="0">
                <a:ea typeface="+mn-lt"/>
                <a:cs typeface="+mn-lt"/>
              </a:rPr>
              <a:t>MapReduce is a programming model that allows parallel computing on a large amount of data using a large number of machines called Cluster or Grid (more data more machines).</a:t>
            </a:r>
            <a:endParaRPr lang="en-US" sz="2400" dirty="0">
              <a:cs typeface="Calibri" panose="020F0502020204030204"/>
            </a:endParaRPr>
          </a:p>
          <a:p>
            <a:r>
              <a:rPr lang="en-US" sz="2400" dirty="0">
                <a:ea typeface="+mn-lt"/>
                <a:cs typeface="+mn-lt"/>
              </a:rPr>
              <a:t>MapReduce has two main functions: </a:t>
            </a:r>
          </a:p>
          <a:p>
            <a:pPr marL="0" indent="0">
              <a:buNone/>
            </a:pPr>
            <a:r>
              <a:rPr lang="en-US" sz="2000" dirty="0">
                <a:ea typeface="+mn-lt"/>
                <a:cs typeface="+mn-lt"/>
              </a:rPr>
              <a:t>A) Mapper: consists of splitting out and distributing the different data partitions. </a:t>
            </a:r>
          </a:p>
          <a:p>
            <a:pPr marL="0" indent="0">
              <a:buNone/>
            </a:pPr>
            <a:r>
              <a:rPr lang="en-US" sz="2000" dirty="0">
                <a:ea typeface="+mn-lt"/>
                <a:cs typeface="+mn-lt"/>
              </a:rPr>
              <a:t>B) Reducer: (The inverse of the Mapper function). It consists of collecting the results computed in parallel and merge them into a single global result by using a couple (key/value). The key is used during the merge to group the values (which have the same key). </a:t>
            </a:r>
            <a:endParaRPr lang="en-US" sz="2000" dirty="0">
              <a:cs typeface="Calibri"/>
            </a:endParaRPr>
          </a:p>
          <a:p>
            <a:endParaRPr lang="en-US" sz="2000">
              <a:cs typeface="Calibri"/>
            </a:endParaRPr>
          </a:p>
        </p:txBody>
      </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778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blue&#10;&#10;Description automatically generated">
            <a:extLst>
              <a:ext uri="{FF2B5EF4-FFF2-40B4-BE49-F238E27FC236}">
                <a16:creationId xmlns:a16="http://schemas.microsoft.com/office/drawing/2014/main" id="{B180FA17-4404-4A73-86B8-DEF71C68E65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3" y="10"/>
            <a:ext cx="12191997" cy="6857990"/>
          </a:xfrm>
          <a:prstGeom prst="rect">
            <a:avLst/>
          </a:prstGeom>
        </p:spPr>
      </p:pic>
      <p:sp>
        <p:nvSpPr>
          <p:cNvPr id="2" name="Title 1">
            <a:extLst>
              <a:ext uri="{FF2B5EF4-FFF2-40B4-BE49-F238E27FC236}">
                <a16:creationId xmlns:a16="http://schemas.microsoft.com/office/drawing/2014/main" id="{339F656F-327E-47DA-B04A-E156915D4432}"/>
              </a:ext>
            </a:extLst>
          </p:cNvPr>
          <p:cNvSpPr>
            <a:spLocks noGrp="1"/>
          </p:cNvSpPr>
          <p:nvPr>
            <p:ph type="title"/>
          </p:nvPr>
        </p:nvSpPr>
        <p:spPr>
          <a:xfrm>
            <a:off x="838201" y="1065862"/>
            <a:ext cx="3313164" cy="4726276"/>
          </a:xfrm>
        </p:spPr>
        <p:txBody>
          <a:bodyPr>
            <a:normAutofit/>
          </a:bodyPr>
          <a:lstStyle/>
          <a:p>
            <a:pPr algn="r"/>
            <a:r>
              <a:rPr lang="en-US" sz="3400" b="1">
                <a:solidFill>
                  <a:srgbClr val="FFFFFF"/>
                </a:solidFill>
                <a:cs typeface="Calibri Light"/>
              </a:rPr>
              <a:t>HADOOP MAPREDUCE IMPLEMENTATION</a:t>
            </a:r>
            <a:endParaRPr lang="en-US" sz="3400" b="1">
              <a:solidFill>
                <a:srgbClr val="FFFFFF"/>
              </a:solidFill>
            </a:endParaRPr>
          </a:p>
        </p:txBody>
      </p:sp>
      <p:cxnSp>
        <p:nvCxnSpPr>
          <p:cNvPr id="22" name="Straight Connector 2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BB67B7-AD9C-47FE-8E52-B3816D4725FE}"/>
              </a:ext>
            </a:extLst>
          </p:cNvPr>
          <p:cNvSpPr>
            <a:spLocks noGrp="1"/>
          </p:cNvSpPr>
          <p:nvPr>
            <p:ph idx="1"/>
          </p:nvPr>
        </p:nvSpPr>
        <p:spPr>
          <a:xfrm>
            <a:off x="5155379" y="1319862"/>
            <a:ext cx="5744685" cy="4726276"/>
          </a:xfrm>
        </p:spPr>
        <p:txBody>
          <a:bodyPr vert="horz" lIns="91440" tIns="45720" rIns="91440" bIns="45720" rtlCol="0" anchor="ctr">
            <a:normAutofit/>
          </a:bodyPr>
          <a:lstStyle/>
          <a:p>
            <a:pPr marL="0" indent="0">
              <a:buNone/>
            </a:pPr>
            <a:r>
              <a:rPr lang="en-US" sz="2400" dirty="0">
                <a:solidFill>
                  <a:srgbClr val="FFFFFF"/>
                </a:solidFill>
                <a:ea typeface="+mn-lt"/>
                <a:cs typeface="+mn-lt"/>
              </a:rPr>
              <a:t>Hadoop is an open source framework that allows distributed processing of a large amount of data through a cluster using a simple programming model. It allows applications to work on multiple nodes for big data processing.</a:t>
            </a:r>
            <a:endParaRPr lang="en-US" sz="2400" dirty="0">
              <a:solidFill>
                <a:srgbClr val="FFFFFF"/>
              </a:solidFill>
              <a:cs typeface="Calibri"/>
            </a:endParaRPr>
          </a:p>
          <a:p>
            <a:endParaRPr lang="en-US" sz="2000">
              <a:solidFill>
                <a:srgbClr val="FFFFFF"/>
              </a:solidFill>
              <a:cs typeface="Calibri"/>
            </a:endParaRPr>
          </a:p>
        </p:txBody>
      </p:sp>
      <p:sp>
        <p:nvSpPr>
          <p:cNvPr id="5" name="TextBox 4">
            <a:extLst>
              <a:ext uri="{FF2B5EF4-FFF2-40B4-BE49-F238E27FC236}">
                <a16:creationId xmlns:a16="http://schemas.microsoft.com/office/drawing/2014/main" id="{B6D01626-6ACD-4282-8607-F33B2C693125}"/>
              </a:ext>
            </a:extLst>
          </p:cNvPr>
          <p:cNvSpPr txBox="1"/>
          <p:nvPr/>
        </p:nvSpPr>
        <p:spPr>
          <a:xfrm>
            <a:off x="9851296" y="6657945"/>
            <a:ext cx="23407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35514093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F2C5BF-F842-40EA-A88A-8F1EF8BA3909}"/>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a:t>During the Map phase keys are created with an associated value in the form of (Key, Value) pairs. </a:t>
            </a:r>
          </a:p>
          <a:p>
            <a:pPr indent="-228600">
              <a:lnSpc>
                <a:spcPct val="90000"/>
              </a:lnSpc>
              <a:spcAft>
                <a:spcPts val="600"/>
              </a:spcAft>
              <a:buFont typeface="Arial" panose="020B0604020202020204" pitchFamily="34" charset="0"/>
              <a:buChar char="•"/>
            </a:pPr>
            <a:r>
              <a:rPr lang="en-US" sz="1900"/>
              <a:t>Storing the output in buffer in memory </a:t>
            </a:r>
          </a:p>
          <a:p>
            <a:pPr indent="-228600">
              <a:lnSpc>
                <a:spcPct val="90000"/>
              </a:lnSpc>
              <a:spcAft>
                <a:spcPts val="600"/>
              </a:spcAft>
              <a:buFont typeface="Arial" panose="020B0604020202020204" pitchFamily="34" charset="0"/>
              <a:buChar char="•"/>
            </a:pPr>
            <a:r>
              <a:rPr lang="en-US" sz="1900"/>
              <a:t> When the memory is full, the data is partitioned, sorted, and spilled onto the disk. </a:t>
            </a:r>
          </a:p>
          <a:p>
            <a:pPr indent="-228600">
              <a:lnSpc>
                <a:spcPct val="90000"/>
              </a:lnSpc>
              <a:spcAft>
                <a:spcPts val="600"/>
              </a:spcAft>
              <a:buFont typeface="Arial" panose="020B0604020202020204" pitchFamily="34" charset="0"/>
              <a:buChar char="•"/>
            </a:pPr>
            <a:r>
              <a:rPr lang="en-US" sz="1900"/>
              <a:t> Combining All data into one large file according to Reducers </a:t>
            </a:r>
          </a:p>
          <a:p>
            <a:pPr indent="-228600">
              <a:lnSpc>
                <a:spcPct val="90000"/>
              </a:lnSpc>
              <a:spcAft>
                <a:spcPts val="600"/>
              </a:spcAft>
              <a:buFont typeface="Arial" panose="020B0604020202020204" pitchFamily="34" charset="0"/>
              <a:buChar char="•"/>
            </a:pPr>
            <a:r>
              <a:rPr lang="en-US" sz="1900"/>
              <a:t> Data or intermediate files created by the Map phase are sorted by Reducers and loaded into the memory. </a:t>
            </a:r>
          </a:p>
          <a:p>
            <a:pPr indent="-228600">
              <a:lnSpc>
                <a:spcPct val="90000"/>
              </a:lnSpc>
              <a:spcAft>
                <a:spcPts val="600"/>
              </a:spcAft>
              <a:buFont typeface="Arial" panose="020B0604020202020204" pitchFamily="34" charset="0"/>
              <a:buChar char="•"/>
            </a:pPr>
            <a:r>
              <a:rPr lang="en-US" sz="1900"/>
              <a:t> When the buffer is filled, it is spilled on the disk. </a:t>
            </a:r>
          </a:p>
          <a:p>
            <a:pPr indent="-228600">
              <a:lnSpc>
                <a:spcPct val="90000"/>
              </a:lnSpc>
              <a:spcAft>
                <a:spcPts val="600"/>
              </a:spcAft>
              <a:buFont typeface="Arial" panose="020B0604020202020204" pitchFamily="34" charset="0"/>
              <a:buChar char="•"/>
            </a:pPr>
            <a:r>
              <a:rPr lang="en-US" sz="1900"/>
              <a:t> Spilling data in buffer is merged into a larger file. </a:t>
            </a:r>
          </a:p>
          <a:p>
            <a:pPr indent="-228600">
              <a:lnSpc>
                <a:spcPct val="90000"/>
              </a:lnSpc>
              <a:spcAft>
                <a:spcPts val="600"/>
              </a:spcAft>
              <a:buFont typeface="Arial" panose="020B0604020202020204" pitchFamily="34" charset="0"/>
              <a:buChar char="•"/>
            </a:pPr>
            <a:r>
              <a:rPr lang="en-US" sz="1900"/>
              <a:t> During the Reduce phase, processing is performed on the merged data.</a:t>
            </a:r>
          </a:p>
        </p:txBody>
      </p:sp>
      <p:pic>
        <p:nvPicPr>
          <p:cNvPr id="4" name="Picture 4" descr="Diagram&#10;&#10;Description automatically generated">
            <a:extLst>
              <a:ext uri="{FF2B5EF4-FFF2-40B4-BE49-F238E27FC236}">
                <a16:creationId xmlns:a16="http://schemas.microsoft.com/office/drawing/2014/main" id="{F57CE8E2-E376-4803-BD82-7704256DDA54}"/>
              </a:ext>
            </a:extLst>
          </p:cNvPr>
          <p:cNvPicPr>
            <a:picLocks noGrp="1" noChangeAspect="1"/>
          </p:cNvPicPr>
          <p:nvPr>
            <p:ph idx="1"/>
          </p:nvPr>
        </p:nvPicPr>
        <p:blipFill rotWithShape="1">
          <a:blip r:embed="rId2"/>
          <a:srcRect r="-1" b="3837"/>
          <a:stretch/>
        </p:blipFill>
        <p:spPr>
          <a:xfrm>
            <a:off x="20" y="10"/>
            <a:ext cx="4635571" cy="6857990"/>
          </a:xfrm>
          <a:prstGeom prst="rect">
            <a:avLst/>
          </a:prstGeom>
          <a:effectLst/>
        </p:spPr>
      </p:pic>
      <p:cxnSp>
        <p:nvCxnSpPr>
          <p:cNvPr id="28" name="Straight Connector 2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F907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C81CA503-B9F1-4D28-81D9-5F51D88828CB}"/>
              </a:ext>
            </a:extLst>
          </p:cNvPr>
          <p:cNvSpPr>
            <a:spLocks noGrp="1"/>
          </p:cNvSpPr>
          <p:nvPr>
            <p:ph type="title"/>
          </p:nvPr>
        </p:nvSpPr>
        <p:spPr>
          <a:xfrm>
            <a:off x="4965339" y="1161247"/>
            <a:ext cx="6314278" cy="731096"/>
          </a:xfrm>
        </p:spPr>
        <p:txBody>
          <a:bodyPr vert="horz" lIns="91440" tIns="45720" rIns="91440" bIns="45720" rtlCol="0" anchor="b">
            <a:noAutofit/>
          </a:bodyPr>
          <a:lstStyle/>
          <a:p>
            <a:pPr algn="ctr"/>
            <a:r>
              <a:rPr lang="en-US" b="1" dirty="0"/>
              <a:t>MapReduce tasks in Hadoop MapReduce</a:t>
            </a:r>
          </a:p>
        </p:txBody>
      </p:sp>
    </p:spTree>
    <p:extLst>
      <p:ext uri="{BB962C8B-B14F-4D97-AF65-F5344CB8AC3E}">
        <p14:creationId xmlns:p14="http://schemas.microsoft.com/office/powerpoint/2010/main" val="2948607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blackboard&#10;&#10;Description automatically generated">
            <a:extLst>
              <a:ext uri="{FF2B5EF4-FFF2-40B4-BE49-F238E27FC236}">
                <a16:creationId xmlns:a16="http://schemas.microsoft.com/office/drawing/2014/main" id="{B0DA2313-4959-47A7-977B-DCD429AFF0F8}"/>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36B0C5F-E5DC-4459-8354-E39230C6D468}"/>
              </a:ext>
            </a:extLst>
          </p:cNvPr>
          <p:cNvSpPr>
            <a:spLocks noGrp="1"/>
          </p:cNvSpPr>
          <p:nvPr>
            <p:ph type="title"/>
          </p:nvPr>
        </p:nvSpPr>
        <p:spPr>
          <a:xfrm>
            <a:off x="838200" y="365125"/>
            <a:ext cx="10515600" cy="1325563"/>
          </a:xfrm>
        </p:spPr>
        <p:txBody>
          <a:bodyPr>
            <a:normAutofit/>
          </a:bodyPr>
          <a:lstStyle/>
          <a:p>
            <a:endParaRPr lang="en-US">
              <a:solidFill>
                <a:srgbClr val="FFFFFF"/>
              </a:solidFill>
            </a:endParaRPr>
          </a:p>
          <a:p>
            <a:r>
              <a:rPr lang="en-US" b="1">
                <a:ea typeface="+mj-lt"/>
                <a:cs typeface="+mj-lt"/>
              </a:rPr>
              <a:t>HDFS (Hadoop Distributed File System)</a:t>
            </a:r>
            <a:endParaRPr lang="en-US"/>
          </a:p>
        </p:txBody>
      </p:sp>
      <p:sp>
        <p:nvSpPr>
          <p:cNvPr id="9" name="Content Placeholder 8">
            <a:extLst>
              <a:ext uri="{FF2B5EF4-FFF2-40B4-BE49-F238E27FC236}">
                <a16:creationId xmlns:a16="http://schemas.microsoft.com/office/drawing/2014/main" id="{682239C6-392D-46EC-A070-425A3F84897E}"/>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ea typeface="+mn-lt"/>
                <a:cs typeface="+mn-lt"/>
              </a:rPr>
              <a:t>It is a distributed file system that runs on commodity hardware and provides high-performance access to data distributed in Hadoop clusters. </a:t>
            </a:r>
            <a:endParaRPr lang="en-US">
              <a:solidFill>
                <a:srgbClr val="FFFFFF"/>
              </a:solidFill>
              <a:cs typeface="Calibri" panose="020F0502020204030204"/>
            </a:endParaRPr>
          </a:p>
          <a:p>
            <a:r>
              <a:rPr lang="en-US" dirty="0">
                <a:ea typeface="+mn-lt"/>
                <a:cs typeface="+mn-lt"/>
              </a:rPr>
              <a:t>It is extremely fault tolerant and facilitates the rapid transfer of data between the nodes of the system. This fact helps keep Hadoop systems operational if a node breaks down. </a:t>
            </a:r>
          </a:p>
          <a:p>
            <a:r>
              <a:rPr lang="en-US" dirty="0">
                <a:ea typeface="+mn-lt"/>
                <a:cs typeface="+mn-lt"/>
              </a:rPr>
              <a:t>Additionally, this mechanism reduces the risk of a critical failure, even if the failure involves several nodes. </a:t>
            </a:r>
            <a:endParaRPr lang="en-US">
              <a:cs typeface="Calibri"/>
            </a:endParaRPr>
          </a:p>
          <a:p>
            <a:endParaRPr lang="en-US" dirty="0">
              <a:solidFill>
                <a:srgbClr val="FFFFFF"/>
              </a:solidFill>
              <a:cs typeface="Calibri"/>
            </a:endParaRPr>
          </a:p>
        </p:txBody>
      </p:sp>
      <p:sp>
        <p:nvSpPr>
          <p:cNvPr id="5" name="TextBox 4">
            <a:extLst>
              <a:ext uri="{FF2B5EF4-FFF2-40B4-BE49-F238E27FC236}">
                <a16:creationId xmlns:a16="http://schemas.microsoft.com/office/drawing/2014/main" id="{F106938A-E4D5-4036-9AF2-321B974533D4}"/>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90187354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Sphere of mesh and nodes">
            <a:extLst>
              <a:ext uri="{FF2B5EF4-FFF2-40B4-BE49-F238E27FC236}">
                <a16:creationId xmlns:a16="http://schemas.microsoft.com/office/drawing/2014/main" id="{D376547F-EA24-4F87-8265-FAD06F471A7B}"/>
              </a:ext>
            </a:extLst>
          </p:cNvPr>
          <p:cNvPicPr>
            <a:picLocks noChangeAspect="1"/>
          </p:cNvPicPr>
          <p:nvPr/>
        </p:nvPicPr>
        <p:blipFill rotWithShape="1">
          <a:blip r:embed="rId2"/>
          <a:srcRect l="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4" name="Freeform: Shape 1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C780A8-B6EA-42C6-8AE5-044BF545B307}"/>
              </a:ext>
            </a:extLst>
          </p:cNvPr>
          <p:cNvSpPr txBox="1">
            <a:spLocks/>
          </p:cNvSpPr>
          <p:nvPr/>
        </p:nvSpPr>
        <p:spPr>
          <a:xfrm>
            <a:off x="371094" y="1161288"/>
            <a:ext cx="3438144" cy="11257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a:t>APACHE SPARK IMPLEMENTATION</a:t>
            </a:r>
            <a:endParaRPr lang="en-US" sz="2800"/>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9CE6BD-2E04-459A-A7FA-E38659B1C210}"/>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Apache Spark is an open source processing engine that is highly  fast and reliable . It was essentially designed for fast computing. </a:t>
            </a:r>
          </a:p>
          <a:p>
            <a:r>
              <a:rPr lang="en-US" sz="1700"/>
              <a:t>This system provides APIs (Application Programming Interface) in different programming languages such as Scala, Java and Python. </a:t>
            </a:r>
          </a:p>
          <a:p>
            <a:endParaRPr lang="en-US" sz="1700"/>
          </a:p>
        </p:txBody>
      </p:sp>
    </p:spTree>
    <p:extLst>
      <p:ext uri="{BB962C8B-B14F-4D97-AF65-F5344CB8AC3E}">
        <p14:creationId xmlns:p14="http://schemas.microsoft.com/office/powerpoint/2010/main" val="4150411880"/>
      </p:ext>
    </p:extLst>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31201B"/>
      </a:dk2>
      <a:lt2>
        <a:srgbClr val="F0F3F3"/>
      </a:lt2>
      <a:accent1>
        <a:srgbClr val="C3664D"/>
      </a:accent1>
      <a:accent2>
        <a:srgbClr val="B13B53"/>
      </a:accent2>
      <a:accent3>
        <a:srgbClr val="C34D96"/>
      </a:accent3>
      <a:accent4>
        <a:srgbClr val="AD3BB1"/>
      </a:accent4>
      <a:accent5>
        <a:srgbClr val="8D4DC3"/>
      </a:accent5>
      <a:accent6>
        <a:srgbClr val="4F41B4"/>
      </a:accent6>
      <a:hlink>
        <a:srgbClr val="9A3F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ppledVTI">
  <a:themeElements>
    <a:clrScheme name="AnalogousFromDarkSeedLeftStep">
      <a:dk1>
        <a:srgbClr val="000000"/>
      </a:dk1>
      <a:lt1>
        <a:srgbClr val="FFFFFF"/>
      </a:lt1>
      <a:dk2>
        <a:srgbClr val="301B2C"/>
      </a:dk2>
      <a:lt2>
        <a:srgbClr val="F0F3F3"/>
      </a:lt2>
      <a:accent1>
        <a:srgbClr val="C34D4D"/>
      </a:accent1>
      <a:accent2>
        <a:srgbClr val="B13B6C"/>
      </a:accent2>
      <a:accent3>
        <a:srgbClr val="C34DAF"/>
      </a:accent3>
      <a:accent4>
        <a:srgbClr val="943BB1"/>
      </a:accent4>
      <a:accent5>
        <a:srgbClr val="744DC3"/>
      </a:accent5>
      <a:accent6>
        <a:srgbClr val="3D46B2"/>
      </a:accent6>
      <a:hlink>
        <a:srgbClr val="7F3F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4.xml><?xml version="1.0" encoding="utf-8"?>
<a:theme xmlns:a="http://schemas.openxmlformats.org/drawingml/2006/main" name="Dappled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5.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6.xml><?xml version="1.0" encoding="utf-8"?>
<a:theme xmlns:a="http://schemas.openxmlformats.org/drawingml/2006/main" name="DividendVTI">
  <a:themeElements>
    <a:clrScheme name="AnalogousFromLightSeedRightStep">
      <a:dk1>
        <a:srgbClr val="000000"/>
      </a:dk1>
      <a:lt1>
        <a:srgbClr val="FFFFFF"/>
      </a:lt1>
      <a:dk2>
        <a:srgbClr val="412F24"/>
      </a:dk2>
      <a:lt2>
        <a:srgbClr val="E2E6E8"/>
      </a:lt2>
      <a:accent1>
        <a:srgbClr val="BD9A85"/>
      </a:accent1>
      <a:accent2>
        <a:srgbClr val="ACA175"/>
      </a:accent2>
      <a:accent3>
        <a:srgbClr val="9CA57D"/>
      </a:accent3>
      <a:accent4>
        <a:srgbClr val="89AB75"/>
      </a:accent4>
      <a:accent5>
        <a:srgbClr val="81AC83"/>
      </a:accent5>
      <a:accent6>
        <a:srgbClr val="77AE91"/>
      </a:accent6>
      <a:hlink>
        <a:srgbClr val="5987A3"/>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24</Slides>
  <Notes>0</Notes>
  <HiddenSlides>0</HiddenSlides>
  <MMClips>0</MMClips>
  <ScaleCrop>false</ScaleCrop>
  <HeadingPairs>
    <vt:vector size="4" baseType="variant">
      <vt:variant>
        <vt:lpstr>Theme</vt:lpstr>
      </vt:variant>
      <vt:variant>
        <vt:i4>6</vt:i4>
      </vt:variant>
      <vt:variant>
        <vt:lpstr>Slide Titles</vt:lpstr>
      </vt:variant>
      <vt:variant>
        <vt:i4>24</vt:i4>
      </vt:variant>
    </vt:vector>
  </HeadingPairs>
  <TitlesOfParts>
    <vt:vector size="30" baseType="lpstr">
      <vt:lpstr>ConfettiVTI</vt:lpstr>
      <vt:lpstr>office theme</vt:lpstr>
      <vt:lpstr>DappledVTI</vt:lpstr>
      <vt:lpstr>DappledVTI</vt:lpstr>
      <vt:lpstr>ExploreVTI</vt:lpstr>
      <vt:lpstr>DividendVTI</vt:lpstr>
      <vt:lpstr>Real-Time Data Analysis Using Spark and Hadoop</vt:lpstr>
      <vt:lpstr>PowerPoint Presentation</vt:lpstr>
      <vt:lpstr>Problem Definition</vt:lpstr>
      <vt:lpstr>Literature Review</vt:lpstr>
      <vt:lpstr>MapReduce</vt:lpstr>
      <vt:lpstr>HADOOP MAPREDUCE IMPLEMENTATION</vt:lpstr>
      <vt:lpstr>MapReduce tasks in Hadoop MapReduce</vt:lpstr>
      <vt:lpstr> HDFS (Hadoop Distributed File System)</vt:lpstr>
      <vt:lpstr>PowerPoint Presentation</vt:lpstr>
      <vt:lpstr>MAPREDUCE TASKS IN SPARK</vt:lpstr>
      <vt:lpstr>EXPERIMENTAL EVALUATION AND RESULTS</vt:lpstr>
      <vt:lpstr>Hadoop MapReduce </vt:lpstr>
      <vt:lpstr>Workflow of  processing data in Hadoop MapReduce </vt:lpstr>
      <vt:lpstr>Apache Spark </vt:lpstr>
      <vt:lpstr>Workflow of  processing data in SPARK </vt:lpstr>
      <vt:lpstr>Experimental Setup</vt:lpstr>
      <vt:lpstr>PowerPoint Presentation</vt:lpstr>
      <vt:lpstr>PowerPoint Presentation</vt:lpstr>
      <vt:lpstr>PowerPoint Presentation</vt:lpstr>
      <vt:lpstr>PowerPoint Presentation</vt:lpstr>
      <vt:lpstr>PowerPoint Presentation</vt:lpstr>
      <vt:lpstr>CONCLUSION</vt:lpstr>
      <vt:lpstr>REFERENCES</vt:lpstr>
      <vt:lpstr>Implementation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251</cp:revision>
  <dcterms:created xsi:type="dcterms:W3CDTF">2021-03-31T14:25:33Z</dcterms:created>
  <dcterms:modified xsi:type="dcterms:W3CDTF">2021-05-02T09:41:25Z</dcterms:modified>
</cp:coreProperties>
</file>